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5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1.xml" ContentType="application/vnd.openxmlformats-officedocument.presentationml.slide+xml"/>
  <Override PartName="/ppt/slides/slide55.xml" ContentType="application/vnd.openxmlformats-officedocument.presentationml.slide+xml"/>
  <Override PartName="/ppt/slides/slide32.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6.xml" ContentType="application/vnd.openxmlformats-officedocument.presentationml.slide+xml"/>
  <Override PartName="/ppt/slides/slide39.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s/slide38.xml" ContentType="application/vnd.openxmlformats-officedocument.presentationml.slide+xml"/>
  <Override PartName="/ppt/slides/slide40.xml" ContentType="application/vnd.openxmlformats-officedocument.presentationml.slide+xml"/>
  <Override PartName="/ppt/slides/slide50.xml" ContentType="application/vnd.openxmlformats-officedocument.presentationml.slide+xml"/>
  <Override PartName="/ppt/slides/slide52.xml" ContentType="application/vnd.openxmlformats-officedocument.presentationml.slide+xml"/>
  <Override PartName="/ppt/slides/slide36.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53.xml" ContentType="application/vnd.openxmlformats-officedocument.presentationml.slide+xml"/>
  <Override PartName="/ppt/slides/slide51.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9.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24.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57"/>
  </p:notesMasterIdLst>
  <p:handoutMasterIdLst>
    <p:handoutMasterId r:id="rId58"/>
  </p:handoutMasterIdLst>
  <p:sldIdLst>
    <p:sldId id="322" r:id="rId2"/>
    <p:sldId id="410" r:id="rId3"/>
    <p:sldId id="337" r:id="rId4"/>
    <p:sldId id="384" r:id="rId5"/>
    <p:sldId id="385" r:id="rId6"/>
    <p:sldId id="411" r:id="rId7"/>
    <p:sldId id="412" r:id="rId8"/>
    <p:sldId id="387" r:id="rId9"/>
    <p:sldId id="319" r:id="rId10"/>
    <p:sldId id="334" r:id="rId11"/>
    <p:sldId id="333" r:id="rId12"/>
    <p:sldId id="327" r:id="rId13"/>
    <p:sldId id="328" r:id="rId14"/>
    <p:sldId id="339" r:id="rId15"/>
    <p:sldId id="340" r:id="rId16"/>
    <p:sldId id="335" r:id="rId17"/>
    <p:sldId id="389" r:id="rId18"/>
    <p:sldId id="388" r:id="rId19"/>
    <p:sldId id="332" r:id="rId20"/>
    <p:sldId id="392" r:id="rId21"/>
    <p:sldId id="400" r:id="rId22"/>
    <p:sldId id="424" r:id="rId23"/>
    <p:sldId id="399" r:id="rId24"/>
    <p:sldId id="407" r:id="rId25"/>
    <p:sldId id="409" r:id="rId26"/>
    <p:sldId id="423" r:id="rId27"/>
    <p:sldId id="393" r:id="rId28"/>
    <p:sldId id="366" r:id="rId29"/>
    <p:sldId id="413" r:id="rId30"/>
    <p:sldId id="415" r:id="rId31"/>
    <p:sldId id="416" r:id="rId32"/>
    <p:sldId id="394" r:id="rId33"/>
    <p:sldId id="419" r:id="rId34"/>
    <p:sldId id="420" r:id="rId35"/>
    <p:sldId id="369" r:id="rId36"/>
    <p:sldId id="266" r:id="rId37"/>
    <p:sldId id="395" r:id="rId38"/>
    <p:sldId id="315" r:id="rId39"/>
    <p:sldId id="336" r:id="rId40"/>
    <p:sldId id="370" r:id="rId41"/>
    <p:sldId id="267" r:id="rId42"/>
    <p:sldId id="396" r:id="rId43"/>
    <p:sldId id="346" r:id="rId44"/>
    <p:sldId id="345" r:id="rId45"/>
    <p:sldId id="288" r:id="rId46"/>
    <p:sldId id="397" r:id="rId47"/>
    <p:sldId id="373" r:id="rId48"/>
    <p:sldId id="371" r:id="rId49"/>
    <p:sldId id="426" r:id="rId50"/>
    <p:sldId id="425" r:id="rId51"/>
    <p:sldId id="398" r:id="rId52"/>
    <p:sldId id="418" r:id="rId53"/>
    <p:sldId id="421" r:id="rId54"/>
    <p:sldId id="422" r:id="rId55"/>
    <p:sldId id="31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9" autoAdjust="0"/>
    <p:restoredTop sz="94699" autoAdjust="0"/>
  </p:normalViewPr>
  <p:slideViewPr>
    <p:cSldViewPr snapToGrid="0">
      <p:cViewPr varScale="1">
        <p:scale>
          <a:sx n="105" d="100"/>
          <a:sy n="105" d="100"/>
        </p:scale>
        <p:origin x="174" y="108"/>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2/14/2020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2/14/2020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303911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2645179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1443851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9462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Complex</a:t>
            </a:r>
            <a:r>
              <a:rPr lang="en-US" baseline="0" dirty="0" smtClean="0"/>
              <a:t> and sophisticated operations.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38</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39</a:t>
            </a:fld>
            <a:endParaRPr lang="en-US" dirty="0"/>
          </a:p>
        </p:txBody>
      </p:sp>
    </p:spTree>
    <p:extLst>
      <p:ext uri="{BB962C8B-B14F-4D97-AF65-F5344CB8AC3E}">
        <p14:creationId xmlns:p14="http://schemas.microsoft.com/office/powerpoint/2010/main" val="15871340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Planning</a:t>
            </a:r>
            <a:r>
              <a:rPr lang="en-US" baseline="0" dirty="0" smtClean="0"/>
              <a:t> for the unexpected.</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3142164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45</a:t>
            </a:fld>
            <a:endParaRPr lang="en-US" dirty="0"/>
          </a:p>
        </p:txBody>
      </p:sp>
    </p:spTree>
    <p:extLst>
      <p:ext uri="{BB962C8B-B14F-4D97-AF65-F5344CB8AC3E}">
        <p14:creationId xmlns:p14="http://schemas.microsoft.com/office/powerpoint/2010/main" val="356885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47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Planning</a:t>
            </a:r>
            <a:r>
              <a:rPr lang="en-US" baseline="0" dirty="0" smtClean="0"/>
              <a:t> for the unexpected.</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49</a:t>
            </a:fld>
            <a:endParaRPr lang="en-US" dirty="0"/>
          </a:p>
        </p:txBody>
      </p:sp>
    </p:spTree>
    <p:extLst>
      <p:ext uri="{BB962C8B-B14F-4D97-AF65-F5344CB8AC3E}">
        <p14:creationId xmlns:p14="http://schemas.microsoft.com/office/powerpoint/2010/main" val="1663089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Planning</a:t>
            </a:r>
            <a:r>
              <a:rPr lang="en-US" baseline="0" dirty="0" smtClean="0"/>
              <a:t> for the unexpected.</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50</a:t>
            </a:fld>
            <a:endParaRPr lang="en-US" dirty="0"/>
          </a:p>
        </p:txBody>
      </p:sp>
    </p:spTree>
    <p:extLst>
      <p:ext uri="{BB962C8B-B14F-4D97-AF65-F5344CB8AC3E}">
        <p14:creationId xmlns:p14="http://schemas.microsoft.com/office/powerpoint/2010/main" val="207280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97252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3812132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2/14/2020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2/14/2020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2/14/2020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2/14/2020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2/14/2020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2/14/2020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2/14/2020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2/14/2020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2/14/2020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2/14/2020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2/14/2020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emf"/><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38.emf"/></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5.png"/><Relationship Id="rId7"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11" Type="http://schemas.openxmlformats.org/officeDocument/2006/relationships/image" Target="../media/image67.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0.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7.jpeg"/><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emf"/><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75.emf"/><Relationship Id="rId5" Type="http://schemas.openxmlformats.org/officeDocument/2006/relationships/image" Target="../media/image74.jpg"/><Relationship Id="rId4" Type="http://schemas.openxmlformats.org/officeDocument/2006/relationships/image" Target="../media/image73.emf"/></Relationships>
</file>

<file path=ppt/slides/_rels/slide3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3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1.jpeg"/><Relationship Id="rId7"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8.jpeg"/><Relationship Id="rId4" Type="http://schemas.openxmlformats.org/officeDocument/2006/relationships/image" Target="../media/image77.jpeg"/></Relationships>
</file>

<file path=ppt/slides/_rels/slide3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80.png"/><Relationship Id="rId5" Type="http://schemas.openxmlformats.org/officeDocument/2006/relationships/image" Target="../media/image79.emf"/><Relationship Id="rId4" Type="http://schemas.openxmlformats.org/officeDocument/2006/relationships/image" Target="../media/image35.emf"/></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86.jpeg"/><Relationship Id="rId5" Type="http://schemas.openxmlformats.org/officeDocument/2006/relationships/image" Target="../media/image85.jpg"/><Relationship Id="rId4" Type="http://schemas.openxmlformats.org/officeDocument/2006/relationships/image" Target="../media/image84.jpeg"/></Relationships>
</file>

<file path=ppt/slides/_rels/slide4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90.emf"/></Relationships>
</file>

<file path=ppt/slides/_rels/slide4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0.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96.png"/><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52.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3.jpeg"/><Relationship Id="rId4" Type="http://schemas.openxmlformats.org/officeDocument/2006/relationships/image" Target="../media/image20.jpeg"/><Relationship Id="rId9"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39621892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36651677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My Background</a:t>
            </a:r>
            <a:endParaRPr lang="en-US" sz="2800" dirty="0">
              <a:solidFill>
                <a:schemeClr val="accent2"/>
              </a:solidFill>
              <a:latin typeface="+mj-lt"/>
            </a:endParaRPr>
          </a:p>
        </p:txBody>
      </p:sp>
      <p:sp>
        <p:nvSpPr>
          <p:cNvPr id="2" name="TextBox 1"/>
          <p:cNvSpPr txBox="1"/>
          <p:nvPr/>
        </p:nvSpPr>
        <p:spPr>
          <a:xfrm>
            <a:off x="2066544" y="2103120"/>
            <a:ext cx="4179349" cy="369332"/>
          </a:xfrm>
          <a:prstGeom prst="rect">
            <a:avLst/>
          </a:prstGeom>
          <a:noFill/>
        </p:spPr>
        <p:txBody>
          <a:bodyPr wrap="none" rtlCol="0">
            <a:spAutoFit/>
          </a:bodyPr>
          <a:lstStyle/>
          <a:p>
            <a:r>
              <a:rPr lang="en-US" dirty="0" smtClean="0"/>
              <a:t>Insert photo of me on island in 1987.</a:t>
            </a:r>
            <a:endParaRPr lang="en-US" dirty="0"/>
          </a:p>
        </p:txBody>
      </p:sp>
    </p:spTree>
    <p:extLst>
      <p:ext uri="{BB962C8B-B14F-4D97-AF65-F5344CB8AC3E}">
        <p14:creationId xmlns:p14="http://schemas.microsoft.com/office/powerpoint/2010/main" val="19043872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794928" cy="523220"/>
          </a:xfrm>
          <a:prstGeom prst="rect">
            <a:avLst/>
          </a:prstGeom>
        </p:spPr>
        <p:txBody>
          <a:bodyPr wrap="square">
            <a:spAutoFit/>
          </a:bodyPr>
          <a:lstStyle/>
          <a:p>
            <a:r>
              <a:rPr lang="en-US" sz="2800" b="1" dirty="0" smtClean="0">
                <a:solidFill>
                  <a:srgbClr val="007698"/>
                </a:solidFill>
              </a:rPr>
              <a:t>Principle Components of Rodent Eradication</a:t>
            </a:r>
            <a:endParaRPr lang="en-US" sz="2800" dirty="0">
              <a:solidFill>
                <a:srgbClr val="007698"/>
              </a:solidFill>
            </a:endParaRPr>
          </a:p>
        </p:txBody>
      </p:sp>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
        <p:nvSpPr>
          <p:cNvPr id="2" name="TextBox 1"/>
          <p:cNvSpPr txBox="1"/>
          <p:nvPr/>
        </p:nvSpPr>
        <p:spPr>
          <a:xfrm>
            <a:off x="1334278" y="1903445"/>
            <a:ext cx="9069355" cy="584775"/>
          </a:xfrm>
          <a:prstGeom prst="rect">
            <a:avLst/>
          </a:prstGeom>
          <a:noFill/>
        </p:spPr>
        <p:txBody>
          <a:bodyPr wrap="square" rtlCol="0">
            <a:spAutoFit/>
          </a:bodyPr>
          <a:lstStyle/>
          <a:p>
            <a:r>
              <a:rPr lang="en-US" sz="3200" dirty="0" smtClean="0">
                <a:solidFill>
                  <a:srgbClr val="F1730C"/>
                </a:solidFill>
              </a:rPr>
              <a:t>Still need to add this.</a:t>
            </a:r>
            <a:endParaRPr lang="en-US" sz="3200" dirty="0">
              <a:solidFill>
                <a:srgbClr val="F1730C"/>
              </a:solidFill>
            </a:endParaRPr>
          </a:p>
        </p:txBody>
      </p:sp>
    </p:spTree>
    <p:extLst>
      <p:ext uri="{BB962C8B-B14F-4D97-AF65-F5344CB8AC3E}">
        <p14:creationId xmlns:p14="http://schemas.microsoft.com/office/powerpoint/2010/main" val="31497106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1969770"/>
          </a:xfrm>
          <a:prstGeom prst="rect">
            <a:avLst/>
          </a:prstGeom>
        </p:spPr>
        <p:txBody>
          <a:bodyPr wrap="square">
            <a:spAutoFit/>
          </a:bodyPr>
          <a:lstStyle/>
          <a:p>
            <a:pPr marL="1371600" lvl="2" indent="-457200">
              <a:spcBef>
                <a:spcPts val="1200"/>
              </a:spcBef>
              <a:spcAft>
                <a:spcPts val="1800"/>
              </a:spcAft>
              <a:buSzPct val="100000"/>
              <a:buFont typeface="+mj-lt"/>
              <a:buAutoNum type="alphaUcPeriod"/>
            </a:pPr>
            <a:r>
              <a:rPr lang="en-US" sz="2400" b="1" dirty="0" smtClean="0">
                <a:solidFill>
                  <a:schemeClr val="accent6">
                    <a:lumMod val="50000"/>
                  </a:schemeClr>
                </a:solidFill>
              </a:rPr>
              <a:t> No </a:t>
            </a:r>
            <a:r>
              <a:rPr lang="en-US" sz="2400" b="1" dirty="0">
                <a:solidFill>
                  <a:schemeClr val="accent6">
                    <a:lumMod val="50000"/>
                  </a:schemeClr>
                </a:solidFill>
              </a:rPr>
              <a:t>action (status quo)</a:t>
            </a:r>
          </a:p>
          <a:p>
            <a:pPr marL="1371600" lvl="2" indent="-457200">
              <a:spcBef>
                <a:spcPts val="1200"/>
              </a:spcBef>
              <a:spcAft>
                <a:spcPts val="1800"/>
              </a:spcAft>
              <a:buSzPct val="100000"/>
              <a:buFont typeface="+mj-lt"/>
              <a:buAutoNum type="alphaUcPeriod"/>
            </a:pPr>
            <a:r>
              <a:rPr lang="en-US" sz="2400" b="1" dirty="0" smtClean="0">
                <a:solidFill>
                  <a:schemeClr val="accent6">
                    <a:lumMod val="50000"/>
                  </a:schemeClr>
                </a:solidFill>
              </a:rPr>
              <a:t> Aerial </a:t>
            </a:r>
            <a:r>
              <a:rPr lang="en-US" sz="2400" b="1" dirty="0">
                <a:solidFill>
                  <a:schemeClr val="accent6">
                    <a:lumMod val="50000"/>
                  </a:schemeClr>
                </a:solidFill>
              </a:rPr>
              <a:t>broadcast of </a:t>
            </a:r>
            <a:r>
              <a:rPr lang="en-US" sz="2400" b="1" dirty="0">
                <a:solidFill>
                  <a:schemeClr val="accent6">
                    <a:lumMod val="50000"/>
                  </a:schemeClr>
                </a:solidFill>
                <a:cs typeface="Calibri" pitchFamily="34" charset="0"/>
              </a:rPr>
              <a:t>Brodifacoum-25D Conservation</a:t>
            </a:r>
          </a:p>
          <a:p>
            <a:pPr marL="1371600" lvl="2" indent="-457200">
              <a:spcBef>
                <a:spcPts val="1200"/>
              </a:spcBef>
              <a:buSzPct val="100000"/>
              <a:buFont typeface="+mj-lt"/>
              <a:buAutoNum type="alphaUcPeriod"/>
            </a:pPr>
            <a:r>
              <a:rPr lang="en-US" sz="2400" b="1" dirty="0" smtClean="0">
                <a:solidFill>
                  <a:schemeClr val="accent6">
                    <a:lumMod val="50000"/>
                  </a:schemeClr>
                </a:solidFill>
              </a:rPr>
              <a:t> Aerial </a:t>
            </a:r>
            <a:r>
              <a:rPr lang="en-US" sz="2400" b="1" dirty="0">
                <a:solidFill>
                  <a:schemeClr val="accent6">
                    <a:lumMod val="50000"/>
                  </a:schemeClr>
                </a:solidFill>
              </a:rPr>
              <a:t>broadcast of </a:t>
            </a:r>
            <a:r>
              <a:rPr lang="en-US" sz="2400" b="1" dirty="0">
                <a:solidFill>
                  <a:schemeClr val="accent6">
                    <a:lumMod val="50000"/>
                  </a:schemeClr>
                </a:solidFill>
                <a:cs typeface="Calibri" pitchFamily="34" charset="0"/>
              </a:rPr>
              <a:t>Diphacinone-50 Conservation</a:t>
            </a:r>
            <a:endParaRPr lang="en-US" sz="2400" b="1" dirty="0">
              <a:solidFill>
                <a:schemeClr val="accent6">
                  <a:lumMod val="50000"/>
                </a:schemeClr>
              </a:solidFill>
            </a:endParaRPr>
          </a:p>
        </p:txBody>
      </p:sp>
      <p:sp>
        <p:nvSpPr>
          <p:cNvPr id="4" name="Rectangle 3"/>
          <p:cNvSpPr/>
          <p:nvPr/>
        </p:nvSpPr>
        <p:spPr>
          <a:xfrm>
            <a:off x="406680" y="465235"/>
            <a:ext cx="7324299" cy="523220"/>
          </a:xfrm>
          <a:prstGeom prst="rect">
            <a:avLst/>
          </a:prstGeom>
        </p:spPr>
        <p:txBody>
          <a:bodyPr wrap="square">
            <a:spAutoFit/>
          </a:bodyPr>
          <a:lstStyle/>
          <a:p>
            <a:r>
              <a:rPr lang="en-US" sz="2800" b="1" dirty="0" smtClean="0">
                <a:solidFill>
                  <a:srgbClr val="007698"/>
                </a:solidFill>
              </a:rPr>
              <a:t>Alternatives Analyzed</a:t>
            </a:r>
            <a:endParaRPr lang="en-US" sz="2800" dirty="0">
              <a:solidFill>
                <a:srgbClr val="007698"/>
              </a:solidFill>
            </a:endParaRPr>
          </a:p>
        </p:txBody>
      </p:sp>
    </p:spTree>
    <p:extLst>
      <p:ext uri="{BB962C8B-B14F-4D97-AF65-F5344CB8AC3E}">
        <p14:creationId xmlns:p14="http://schemas.microsoft.com/office/powerpoint/2010/main" val="2291681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2123658"/>
          </a:xfrm>
          <a:prstGeom prst="rect">
            <a:avLst/>
          </a:prstGeom>
        </p:spPr>
        <p:txBody>
          <a:bodyPr wrap="square">
            <a:spAutoFit/>
          </a:bodyPr>
          <a:lstStyle/>
          <a:p>
            <a:pPr marL="1371600" lvl="2" indent="-457200">
              <a:spcBef>
                <a:spcPts val="1200"/>
              </a:spcBef>
              <a:spcAft>
                <a:spcPts val="2400"/>
              </a:spcAft>
              <a:buClr>
                <a:schemeClr val="accent6">
                  <a:lumMod val="40000"/>
                  <a:lumOff val="60000"/>
                </a:schemeClr>
              </a:buClr>
              <a:buSzPct val="100000"/>
              <a:buFont typeface="+mj-lt"/>
              <a:buAutoNum type="alphaUcPeriod"/>
            </a:pPr>
            <a:r>
              <a:rPr lang="en-US" sz="2400" b="1" dirty="0" smtClean="0">
                <a:solidFill>
                  <a:schemeClr val="accent6">
                    <a:lumMod val="50000"/>
                  </a:schemeClr>
                </a:solidFill>
              </a:rPr>
              <a:t> </a:t>
            </a:r>
            <a:r>
              <a:rPr lang="en-US" sz="2400" b="1" dirty="0" smtClean="0">
                <a:solidFill>
                  <a:schemeClr val="accent6">
                    <a:lumMod val="40000"/>
                    <a:lumOff val="60000"/>
                  </a:schemeClr>
                </a:solidFill>
              </a:rPr>
              <a:t>No </a:t>
            </a:r>
            <a:r>
              <a:rPr lang="en-US" sz="2400" b="1" dirty="0">
                <a:solidFill>
                  <a:schemeClr val="accent6">
                    <a:lumMod val="40000"/>
                    <a:lumOff val="60000"/>
                  </a:schemeClr>
                </a:solidFill>
              </a:rPr>
              <a:t>action (status quo)</a:t>
            </a:r>
          </a:p>
          <a:p>
            <a:pPr marL="1371600" lvl="2" indent="-457200">
              <a:spcBef>
                <a:spcPts val="1200"/>
              </a:spcBef>
              <a:spcAft>
                <a:spcPts val="2400"/>
              </a:spcAft>
              <a:buSzPct val="100000"/>
              <a:buFont typeface="+mj-lt"/>
              <a:buAutoNum type="alphaUcPeriod"/>
            </a:pPr>
            <a:r>
              <a:rPr lang="en-US" sz="2400" b="1" dirty="0" smtClean="0">
                <a:solidFill>
                  <a:schemeClr val="accent6">
                    <a:lumMod val="50000"/>
                  </a:schemeClr>
                </a:solidFill>
              </a:rPr>
              <a:t> Aerial </a:t>
            </a:r>
            <a:r>
              <a:rPr lang="en-US" sz="2400" b="1" dirty="0">
                <a:solidFill>
                  <a:schemeClr val="accent6">
                    <a:lumMod val="50000"/>
                  </a:schemeClr>
                </a:solidFill>
              </a:rPr>
              <a:t>broadcast of </a:t>
            </a:r>
            <a:r>
              <a:rPr lang="en-US" sz="2400" b="1" dirty="0">
                <a:solidFill>
                  <a:schemeClr val="accent6">
                    <a:lumMod val="50000"/>
                  </a:schemeClr>
                </a:solidFill>
                <a:cs typeface="Calibri" pitchFamily="34" charset="0"/>
              </a:rPr>
              <a:t>Brodifacoum-25D Conservation</a:t>
            </a:r>
          </a:p>
          <a:p>
            <a:pPr marL="1371600" lvl="2" indent="-457200">
              <a:spcBef>
                <a:spcPts val="1200"/>
              </a:spcBef>
              <a:spcAft>
                <a:spcPts val="2400"/>
              </a:spcAft>
              <a:buClr>
                <a:schemeClr val="accent6">
                  <a:lumMod val="40000"/>
                  <a:lumOff val="60000"/>
                </a:schemeClr>
              </a:buClr>
              <a:buSzPct val="100000"/>
              <a:buFont typeface="+mj-lt"/>
              <a:buAutoNum type="alphaUcPeriod"/>
            </a:pPr>
            <a:r>
              <a:rPr lang="en-US" sz="2400" b="1" dirty="0" smtClean="0">
                <a:solidFill>
                  <a:schemeClr val="accent6">
                    <a:lumMod val="50000"/>
                  </a:schemeClr>
                </a:solidFill>
              </a:rPr>
              <a:t> </a:t>
            </a:r>
            <a:r>
              <a:rPr lang="en-US" sz="2400" b="1" dirty="0" smtClean="0">
                <a:solidFill>
                  <a:schemeClr val="accent6">
                    <a:lumMod val="40000"/>
                    <a:lumOff val="60000"/>
                  </a:schemeClr>
                </a:solidFill>
              </a:rPr>
              <a:t>Aerial </a:t>
            </a:r>
            <a:r>
              <a:rPr lang="en-US" sz="2400" b="1" dirty="0">
                <a:solidFill>
                  <a:schemeClr val="accent6">
                    <a:lumMod val="40000"/>
                    <a:lumOff val="60000"/>
                  </a:schemeClr>
                </a:solidFill>
              </a:rPr>
              <a:t>broadcast of </a:t>
            </a:r>
            <a:r>
              <a:rPr lang="en-US" sz="2400" b="1" dirty="0">
                <a:solidFill>
                  <a:schemeClr val="accent6">
                    <a:lumMod val="40000"/>
                    <a:lumOff val="60000"/>
                  </a:schemeClr>
                </a:solidFill>
                <a:cs typeface="Calibri" pitchFamily="34" charset="0"/>
              </a:rPr>
              <a:t>Diphacinone-50 Conservation</a:t>
            </a:r>
            <a:endParaRPr lang="en-US" sz="2400" b="1" dirty="0">
              <a:solidFill>
                <a:schemeClr val="accent6">
                  <a:lumMod val="40000"/>
                  <a:lumOff val="60000"/>
                </a:schemeClr>
              </a:solidFill>
            </a:endParaRPr>
          </a:p>
        </p:txBody>
      </p:sp>
      <p:sp>
        <p:nvSpPr>
          <p:cNvPr id="4" name="Rectangle 3"/>
          <p:cNvSpPr/>
          <p:nvPr/>
        </p:nvSpPr>
        <p:spPr>
          <a:xfrm>
            <a:off x="406680" y="465235"/>
            <a:ext cx="7324299" cy="523220"/>
          </a:xfrm>
          <a:prstGeom prst="rect">
            <a:avLst/>
          </a:prstGeom>
        </p:spPr>
        <p:txBody>
          <a:bodyPr wrap="square">
            <a:spAutoFit/>
          </a:bodyPr>
          <a:lstStyle/>
          <a:p>
            <a:r>
              <a:rPr lang="en-US" sz="2800" b="1" dirty="0" smtClean="0">
                <a:solidFill>
                  <a:srgbClr val="007698"/>
                </a:solidFill>
              </a:rPr>
              <a:t>Alternatives Analyzed</a:t>
            </a:r>
            <a:endParaRPr lang="en-US" sz="2800" dirty="0">
              <a:solidFill>
                <a:srgbClr val="007698"/>
              </a:solidFill>
            </a:endParaRPr>
          </a:p>
        </p:txBody>
      </p:sp>
    </p:spTree>
    <p:extLst>
      <p:ext uri="{BB962C8B-B14F-4D97-AF65-F5344CB8AC3E}">
        <p14:creationId xmlns:p14="http://schemas.microsoft.com/office/powerpoint/2010/main" val="3529618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2646878"/>
          </a:xfrm>
          <a:prstGeom prst="rect">
            <a:avLst/>
          </a:prstGeom>
        </p:spPr>
        <p:txBody>
          <a:bodyPr wrap="square">
            <a:spAutoFit/>
          </a:bodyPr>
          <a:lstStyle/>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Currently in experimental phase</a:t>
            </a:r>
            <a:endParaRPr lang="en-US" sz="2400" b="1" dirty="0">
              <a:solidFill>
                <a:srgbClr val="F1730C"/>
              </a:solidFill>
            </a:endParaRPr>
          </a:p>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Much research and trials needed</a:t>
            </a:r>
            <a:endParaRPr lang="en-US" sz="2400" b="1" dirty="0">
              <a:solidFill>
                <a:srgbClr val="F1730C"/>
              </a:solidFill>
              <a:cs typeface="Calibri" pitchFamily="34" charset="0"/>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available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uncertain</a:t>
            </a:r>
            <a:endParaRPr lang="en-US" sz="2400" b="1" dirty="0">
              <a:solidFill>
                <a:srgbClr val="F1730C"/>
              </a:solidFill>
            </a:endParaRPr>
          </a:p>
        </p:txBody>
      </p:sp>
      <p:sp>
        <p:nvSpPr>
          <p:cNvPr id="4" name="Rectangle 3"/>
          <p:cNvSpPr/>
          <p:nvPr/>
        </p:nvSpPr>
        <p:spPr>
          <a:xfrm>
            <a:off x="406680" y="465235"/>
            <a:ext cx="9807168" cy="954107"/>
          </a:xfrm>
          <a:prstGeom prst="rect">
            <a:avLst/>
          </a:prstGeom>
        </p:spPr>
        <p:txBody>
          <a:bodyPr wrap="square">
            <a:spAutoFit/>
          </a:bodyPr>
          <a:lstStyle/>
          <a:p>
            <a:r>
              <a:rPr lang="en-US" sz="2800" b="1" dirty="0" smtClean="0">
                <a:solidFill>
                  <a:srgbClr val="007698"/>
                </a:solidFill>
              </a:rPr>
              <a:t>Contraceptives:</a:t>
            </a:r>
            <a:endParaRPr lang="en-US" sz="2800" dirty="0">
              <a:solidFill>
                <a:srgbClr val="007698"/>
              </a:solidFill>
            </a:endParaRPr>
          </a:p>
          <a:p>
            <a:r>
              <a:rPr lang="en-US" sz="28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Labeling and legislative oversight</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dirty="0" smtClean="0"/>
              <a:t>Non-target fish &amp; wildlife</a:t>
            </a:r>
          </a:p>
          <a:p>
            <a:pPr marL="342900" indent="-342900">
              <a:buFont typeface="Arial" panose="020B0604020202020204" pitchFamily="34" charset="0"/>
              <a:buChar char="•"/>
            </a:pPr>
            <a:r>
              <a:rPr lang="en-US" dirty="0" smtClean="0"/>
              <a:t>Soil</a:t>
            </a:r>
          </a:p>
          <a:p>
            <a:pPr marL="342900" indent="-342900">
              <a:buFont typeface="Arial" panose="020B0604020202020204" pitchFamily="34" charset="0"/>
              <a:buChar char="•"/>
            </a:pPr>
            <a:r>
              <a:rPr lang="en-US" dirty="0" smtClean="0"/>
              <a:t>Water</a:t>
            </a:r>
          </a:p>
          <a:p>
            <a:pPr marL="342900" indent="-342900">
              <a:buFont typeface="Arial" panose="020B0604020202020204" pitchFamily="34" charset="0"/>
              <a:buChar char="•"/>
            </a:pPr>
            <a:r>
              <a:rPr lang="en-US" dirty="0" smtClean="0"/>
              <a:t>Habitats</a:t>
            </a:r>
          </a:p>
          <a:p>
            <a:pPr marL="342900" indent="-342900">
              <a:buFont typeface="Arial" panose="020B0604020202020204" pitchFamily="34" charset="0"/>
              <a:buChar char="•"/>
            </a:pPr>
            <a:r>
              <a:rPr lang="en-US" dirty="0" smtClean="0"/>
              <a:t>Wilderness</a:t>
            </a:r>
          </a:p>
          <a:p>
            <a:pPr marL="342900" indent="-342900">
              <a:buFont typeface="Arial" panose="020B0604020202020204" pitchFamily="34" charset="0"/>
              <a:buChar char="•"/>
            </a:pPr>
            <a:r>
              <a:rPr lang="en-US" dirty="0" smtClean="0"/>
              <a:t>People</a:t>
            </a:r>
            <a:endParaRPr lang="en-US" dirty="0"/>
          </a:p>
        </p:txBody>
      </p:sp>
      <p:sp>
        <p:nvSpPr>
          <p:cNvPr id="4" name="Text Placeholder 3"/>
          <p:cNvSpPr>
            <a:spLocks noGrp="1"/>
          </p:cNvSpPr>
          <p:nvPr>
            <p:ph type="body" sz="quarter" idx="13"/>
          </p:nvPr>
        </p:nvSpPr>
        <p:spPr/>
        <p:txBody>
          <a:bodyPr/>
          <a:lstStyle/>
          <a:p>
            <a:r>
              <a:rPr lang="en-US" dirty="0" smtClean="0"/>
              <a:t> Concerns</a:t>
            </a:r>
            <a:endParaRPr lang="en-US" dirty="0"/>
          </a:p>
        </p:txBody>
      </p:sp>
      <p:pic>
        <p:nvPicPr>
          <p:cNvPr id="11" name="Picture 8" descr="wegu copy"/>
          <p:cNvPicPr>
            <a:picLocks noChangeAspect="1" noChangeArrowheads="1"/>
          </p:cNvPicPr>
          <p:nvPr/>
        </p:nvPicPr>
        <p:blipFill>
          <a:blip r:embed="rId2" cstate="screen"/>
          <a:srcRect/>
          <a:stretch>
            <a:fillRect/>
          </a:stretch>
        </p:blipFill>
        <p:spPr bwMode="auto">
          <a:xfrm>
            <a:off x="4544825" y="209942"/>
            <a:ext cx="1985914" cy="2035384"/>
          </a:xfrm>
          <a:prstGeom prst="rect">
            <a:avLst/>
          </a:prstGeom>
          <a:ln>
            <a:noFill/>
          </a:ln>
          <a:effectLst>
            <a:outerShdw blurRad="292100" dist="139700" dir="2700000" algn="tl" rotWithShape="0">
              <a:srgbClr val="333333">
                <a:alpha val="65000"/>
              </a:srgbClr>
            </a:outerShdw>
          </a:effectLst>
        </p:spPr>
      </p:pic>
      <p:pic>
        <p:nvPicPr>
          <p:cNvPr id="12" name="Picture 11" descr="DSCN2538"/>
          <p:cNvPicPr>
            <a:picLocks noChangeAspect="1" noChangeArrowheads="1"/>
          </p:cNvPicPr>
          <p:nvPr/>
        </p:nvPicPr>
        <p:blipFill>
          <a:blip r:embed="rId3" cstate="screen"/>
          <a:srcRect/>
          <a:stretch>
            <a:fillRect/>
          </a:stretch>
        </p:blipFill>
        <p:spPr>
          <a:xfrm>
            <a:off x="8737854" y="2404310"/>
            <a:ext cx="1905000" cy="2057400"/>
          </a:xfrm>
          <a:prstGeom prst="rect">
            <a:avLst/>
          </a:prstGeom>
          <a:ln>
            <a:noFill/>
          </a:ln>
          <a:effectLst>
            <a:outerShdw blurRad="292100" dist="139700" dir="2700000" algn="tl" rotWithShape="0">
              <a:srgbClr val="333333">
                <a:alpha val="65000"/>
              </a:srgbClr>
            </a:outerShdw>
          </a:effectLst>
        </p:spPr>
      </p:pic>
      <p:pic>
        <p:nvPicPr>
          <p:cNvPr id="13" name="Picture 12" descr="Steller's Sea Lion SE Farallon Island 06-27-08 020"/>
          <p:cNvPicPr>
            <a:picLocks noChangeAspect="1" noChangeArrowheads="1"/>
          </p:cNvPicPr>
          <p:nvPr/>
        </p:nvPicPr>
        <p:blipFill>
          <a:blip r:embed="rId4" cstate="screen"/>
          <a:srcRect/>
          <a:stretch>
            <a:fillRect/>
          </a:stretch>
        </p:blipFill>
        <p:spPr bwMode="auto">
          <a:xfrm>
            <a:off x="7640260" y="313234"/>
            <a:ext cx="2743200" cy="1828800"/>
          </a:xfrm>
          <a:prstGeom prst="rect">
            <a:avLst/>
          </a:prstGeom>
          <a:ln>
            <a:noFill/>
          </a:ln>
          <a:effectLst>
            <a:outerShdw blurRad="292100" dist="139700" dir="2700000" algn="tl" rotWithShape="0">
              <a:srgbClr val="333333">
                <a:alpha val="65000"/>
              </a:srgbClr>
            </a:outerShdw>
          </a:effectLst>
        </p:spPr>
      </p:pic>
      <p:pic>
        <p:nvPicPr>
          <p:cNvPr id="14" name="Picture 4" descr="California Sea Lion SE Farallon Island 07-04-08 1795"/>
          <p:cNvPicPr>
            <a:picLocks noChangeAspect="1" noChangeArrowheads="1"/>
          </p:cNvPicPr>
          <p:nvPr/>
        </p:nvPicPr>
        <p:blipFill>
          <a:blip r:embed="rId5" cstate="screen"/>
          <a:srcRect/>
          <a:stretch>
            <a:fillRect/>
          </a:stretch>
        </p:blipFill>
        <p:spPr bwMode="auto">
          <a:xfrm>
            <a:off x="5537782" y="2387493"/>
            <a:ext cx="2635250" cy="1757285"/>
          </a:xfrm>
          <a:prstGeom prst="rect">
            <a:avLst/>
          </a:prstGeom>
          <a:ln>
            <a:noFill/>
          </a:ln>
          <a:effectLst>
            <a:outerShdw blurRad="292100" dist="139700" dir="2700000" algn="tl" rotWithShape="0">
              <a:srgbClr val="333333">
                <a:alpha val="65000"/>
              </a:srgbClr>
            </a:outerShdw>
          </a:effectLst>
        </p:spPr>
      </p:pic>
      <p:pic>
        <p:nvPicPr>
          <p:cNvPr id="15" name="Picture 6" descr="DSCN2026"/>
          <p:cNvPicPr>
            <a:picLocks noChangeAspect="1" noChangeArrowheads="1"/>
          </p:cNvPicPr>
          <p:nvPr/>
        </p:nvPicPr>
        <p:blipFill>
          <a:blip r:embed="rId6" cstate="screen">
            <a:lum contrast="2000"/>
          </a:blip>
          <a:srcRect/>
          <a:stretch>
            <a:fillRect/>
          </a:stretch>
        </p:blipFill>
        <p:spPr bwMode="auto">
          <a:xfrm>
            <a:off x="4096679" y="4286945"/>
            <a:ext cx="3026416" cy="2249889"/>
          </a:xfrm>
          <a:prstGeom prst="rect">
            <a:avLst/>
          </a:prstGeom>
          <a:ln>
            <a:noFill/>
          </a:ln>
          <a:effectLst>
            <a:outerShdw blurRad="292100" dist="139700" dir="2700000" algn="tl" rotWithShape="0">
              <a:srgbClr val="333333">
                <a:alpha val="65000"/>
              </a:srgbClr>
            </a:outerShdw>
          </a:effectLst>
        </p:spPr>
      </p:pic>
      <p:pic>
        <p:nvPicPr>
          <p:cNvPr id="16" name="Picture 7" descr="24_cb222_2jan07_5"/>
          <p:cNvPicPr>
            <a:picLocks noChangeAspect="1" noChangeArrowheads="1"/>
          </p:cNvPicPr>
          <p:nvPr/>
        </p:nvPicPr>
        <p:blipFill>
          <a:blip r:embed="rId7" cstate="screen"/>
          <a:srcRect/>
          <a:stretch>
            <a:fillRect/>
          </a:stretch>
        </p:blipFill>
        <p:spPr bwMode="auto">
          <a:xfrm>
            <a:off x="8215994" y="4848775"/>
            <a:ext cx="2269862" cy="1810171"/>
          </a:xfrm>
          <a:prstGeom prst="rect">
            <a:avLst/>
          </a:prstGeom>
          <a:noFill/>
          <a:ln w="9525">
            <a:noFill/>
            <a:miter lim="800000"/>
            <a:headEnd/>
            <a:tailEnd/>
          </a:ln>
        </p:spPr>
      </p:pic>
    </p:spTree>
    <p:extLst>
      <p:ext uri="{BB962C8B-B14F-4D97-AF65-F5344CB8AC3E}">
        <p14:creationId xmlns:p14="http://schemas.microsoft.com/office/powerpoint/2010/main" val="23995975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1700784" y="600456"/>
            <a:ext cx="8229600" cy="762000"/>
          </a:xfrm>
          <a:prstGeom prst="rect">
            <a:avLst/>
          </a:prstGeom>
        </p:spPr>
        <p:txBody>
          <a:bodyPr>
            <a:normAutofit fontScale="97500"/>
          </a:bodyPr>
          <a:lst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a:lstStyle>
          <a:p>
            <a:r>
              <a:rPr lang="en-US" dirty="0" err="1" smtClean="0"/>
              <a:t>Brodificoum</a:t>
            </a:r>
            <a:r>
              <a:rPr lang="en-US" dirty="0" smtClean="0"/>
              <a:t> Risks to Fish &amp; Wildlife</a:t>
            </a:r>
            <a:endParaRPr lang="en-US" dirty="0"/>
          </a:p>
        </p:txBody>
      </p:sp>
      <p:sp>
        <p:nvSpPr>
          <p:cNvPr id="7" name="Content Placeholder 5"/>
          <p:cNvSpPr txBox="1">
            <a:spLocks/>
          </p:cNvSpPr>
          <p:nvPr/>
        </p:nvSpPr>
        <p:spPr>
          <a:xfrm>
            <a:off x="1237487" y="1877568"/>
            <a:ext cx="10018777" cy="4449763"/>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solidFill>
                  <a:srgbClr val="F1730C"/>
                </a:solidFill>
              </a:rPr>
              <a:t>Highly toxic to birds and small mammals</a:t>
            </a:r>
          </a:p>
          <a:p>
            <a:r>
              <a:rPr lang="en-US" sz="2400" dirty="0" smtClean="0">
                <a:solidFill>
                  <a:srgbClr val="F1730C"/>
                </a:solidFill>
              </a:rPr>
              <a:t>Not toxic to most invertebrates</a:t>
            </a:r>
          </a:p>
          <a:p>
            <a:r>
              <a:rPr lang="en-US" sz="2400" dirty="0" smtClean="0">
                <a:solidFill>
                  <a:srgbClr val="F1730C"/>
                </a:solidFill>
              </a:rPr>
              <a:t>Toxic to some fish</a:t>
            </a:r>
          </a:p>
          <a:p>
            <a:r>
              <a:rPr lang="en-US" sz="2400" dirty="0" smtClean="0">
                <a:solidFill>
                  <a:srgbClr val="F1730C"/>
                </a:solidFill>
              </a:rPr>
              <a:t>Risk of both primary and secondary exposure</a:t>
            </a:r>
          </a:p>
          <a:p>
            <a:r>
              <a:rPr lang="en-US" sz="2400" dirty="0" smtClean="0">
                <a:solidFill>
                  <a:srgbClr val="F1730C"/>
                </a:solidFill>
              </a:rPr>
              <a:t>Does not bio-accumulate.</a:t>
            </a:r>
            <a:endParaRPr lang="en-US" sz="2400" dirty="0" smtClean="0">
              <a:solidFill>
                <a:srgbClr val="F1730C"/>
              </a:solidFill>
            </a:endParaRPr>
          </a:p>
        </p:txBody>
      </p:sp>
    </p:spTree>
    <p:extLst>
      <p:ext uri="{BB962C8B-B14F-4D97-AF65-F5344CB8AC3E}">
        <p14:creationId xmlns:p14="http://schemas.microsoft.com/office/powerpoint/2010/main" val="18437309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1700784" y="152400"/>
            <a:ext cx="8229600" cy="762000"/>
          </a:xfrm>
          <a:prstGeom prst="rect">
            <a:avLst/>
          </a:prstGeom>
        </p:spPr>
        <p:txBody>
          <a:bodyPr>
            <a:normAutofit fontScale="97500"/>
          </a:bodyPr>
          <a:lst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a:lstStyle>
          <a:p>
            <a:r>
              <a:rPr lang="en-US" dirty="0" err="1" smtClean="0"/>
              <a:t>Brodificoum</a:t>
            </a:r>
            <a:r>
              <a:rPr lang="en-US" dirty="0" smtClean="0"/>
              <a:t> Risks to Soil and Water</a:t>
            </a:r>
            <a:endParaRPr lang="en-US" dirty="0"/>
          </a:p>
        </p:txBody>
      </p:sp>
      <p:sp>
        <p:nvSpPr>
          <p:cNvPr id="6" name="Text Placeholder 4"/>
          <p:cNvSpPr txBox="1">
            <a:spLocks/>
          </p:cNvSpPr>
          <p:nvPr/>
        </p:nvSpPr>
        <p:spPr>
          <a:xfrm>
            <a:off x="1700784" y="1191768"/>
            <a:ext cx="4040188" cy="639762"/>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smtClean="0"/>
              <a:t>Risk to Soil</a:t>
            </a:r>
            <a:endParaRPr lang="en-US" b="1" dirty="0"/>
          </a:p>
        </p:txBody>
      </p:sp>
      <p:sp>
        <p:nvSpPr>
          <p:cNvPr id="7" name="Content Placeholder 5"/>
          <p:cNvSpPr txBox="1">
            <a:spLocks/>
          </p:cNvSpPr>
          <p:nvPr/>
        </p:nvSpPr>
        <p:spPr>
          <a:xfrm>
            <a:off x="1237487" y="1877568"/>
            <a:ext cx="4815841" cy="4449763"/>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solidFill>
                  <a:srgbClr val="F1730C"/>
                </a:solidFill>
              </a:rPr>
              <a:t>Disintegrates within 6 months </a:t>
            </a:r>
          </a:p>
          <a:p>
            <a:r>
              <a:rPr lang="en-US" sz="2400" dirty="0" smtClean="0">
                <a:solidFill>
                  <a:srgbClr val="F1730C"/>
                </a:solidFill>
              </a:rPr>
              <a:t>Pellets break down within ~5 weeks</a:t>
            </a:r>
          </a:p>
          <a:p>
            <a:r>
              <a:rPr lang="en-US" sz="2400" dirty="0" smtClean="0">
                <a:solidFill>
                  <a:srgbClr val="F1730C"/>
                </a:solidFill>
              </a:rPr>
              <a:t>Becomes biologically unavailable once the pellet breaks down.</a:t>
            </a:r>
            <a:endParaRPr lang="en-US" sz="2400" dirty="0" smtClean="0">
              <a:solidFill>
                <a:srgbClr val="F1730C"/>
              </a:solidFill>
            </a:endParaRPr>
          </a:p>
        </p:txBody>
      </p:sp>
      <p:sp>
        <p:nvSpPr>
          <p:cNvPr id="8" name="Text Placeholder 6"/>
          <p:cNvSpPr txBox="1">
            <a:spLocks/>
          </p:cNvSpPr>
          <p:nvPr/>
        </p:nvSpPr>
        <p:spPr>
          <a:xfrm>
            <a:off x="6403848" y="1191768"/>
            <a:ext cx="4041775" cy="639762"/>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smtClean="0"/>
              <a:t>Risk to Water</a:t>
            </a:r>
            <a:endParaRPr lang="en-US" b="1" dirty="0"/>
          </a:p>
        </p:txBody>
      </p:sp>
      <p:sp>
        <p:nvSpPr>
          <p:cNvPr id="9" name="Content Placeholder 7"/>
          <p:cNvSpPr txBox="1">
            <a:spLocks/>
          </p:cNvSpPr>
          <p:nvPr/>
        </p:nvSpPr>
        <p:spPr>
          <a:xfrm>
            <a:off x="6226937" y="1877568"/>
            <a:ext cx="4346575" cy="4800600"/>
          </a:xfrm>
          <a:prstGeom prst="rect">
            <a:avLst/>
          </a:prstGeom>
        </p:spPr>
        <p:txBody>
          <a:bodyPr>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smtClean="0">
                <a:solidFill>
                  <a:srgbClr val="F1730C"/>
                </a:solidFill>
              </a:rPr>
              <a:t>Not soluble in water</a:t>
            </a:r>
          </a:p>
          <a:p>
            <a:r>
              <a:rPr lang="en-US" sz="2400" smtClean="0">
                <a:solidFill>
                  <a:srgbClr val="F1730C"/>
                </a:solidFill>
              </a:rPr>
              <a:t>Pellets break apart within a few hours in still water and much faster with heavy wave action </a:t>
            </a:r>
          </a:p>
          <a:p>
            <a:r>
              <a:rPr lang="en-US" sz="2400" smtClean="0">
                <a:solidFill>
                  <a:srgbClr val="F1730C"/>
                </a:solidFill>
              </a:rPr>
              <a:t>Toxicant will settle at the bottom of the sea floor making it virtually inaccessible to non-target species.</a:t>
            </a:r>
          </a:p>
          <a:p>
            <a:endParaRPr lang="en-US" sz="2400" smtClean="0">
              <a:solidFill>
                <a:srgbClr val="F1730C"/>
              </a:solidFill>
            </a:endParaRPr>
          </a:p>
          <a:p>
            <a:endParaRPr lang="en-US" sz="2400" dirty="0">
              <a:solidFill>
                <a:srgbClr val="F1730C"/>
              </a:solidFill>
            </a:endParaRPr>
          </a:p>
        </p:txBody>
      </p:sp>
    </p:spTree>
    <p:extLst>
      <p:ext uri="{BB962C8B-B14F-4D97-AF65-F5344CB8AC3E}">
        <p14:creationId xmlns:p14="http://schemas.microsoft.com/office/powerpoint/2010/main" val="5407965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763274702"/>
              </p:ext>
            </p:extLst>
          </p:nvPr>
        </p:nvGraphicFramePr>
        <p:xfrm>
          <a:off x="3483429" y="558484"/>
          <a:ext cx="8404626" cy="458290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t>Fall</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t>Number of </a:t>
                      </a:r>
                      <a:r>
                        <a:rPr lang="en-US" sz="1300" dirty="0" smtClean="0"/>
                        <a:t>applications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a:t>
                      </a:r>
                      <a:r>
                        <a:rPr lang="en-US" sz="1300" dirty="0" err="1"/>
                        <a:t>lb</a:t>
                      </a:r>
                      <a:r>
                        <a:rPr lang="en-US" sz="1300" dirty="0"/>
                        <a:t>/acre </a:t>
                      </a:r>
                      <a:r>
                        <a:rPr lang="en-US" sz="1300" dirty="0" smtClean="0"/>
                        <a:t>+ 8 </a:t>
                      </a:r>
                      <a:r>
                        <a:rPr lang="en-US" sz="1300" dirty="0" err="1"/>
                        <a:t>lb</a:t>
                      </a:r>
                      <a:r>
                        <a:rPr lang="en-US" sz="1300" dirty="0"/>
                        <a:t>/acre</a:t>
                      </a:r>
                      <a:r>
                        <a:rPr lang="en-US" sz="1300" dirty="0" smtClean="0"/>
                        <a:t>)</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a:t>
                      </a:r>
                      <a:r>
                        <a:rPr lang="en-US" sz="1300" dirty="0" err="1" smtClean="0"/>
                        <a:t>lb</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dirty="0" smtClean="0"/>
                        <a:t>Total amount of rodenticide to be applied</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t>2.9</a:t>
                      </a:r>
                      <a:r>
                        <a:rPr lang="en-US" sz="1300" baseline="0" dirty="0" smtClean="0"/>
                        <a:t> </a:t>
                      </a:r>
                      <a:r>
                        <a:rPr lang="en-US" sz="1300" baseline="0" dirty="0" err="1" smtClean="0"/>
                        <a:t>oz</a:t>
                      </a:r>
                      <a:r>
                        <a:rPr lang="en-US" sz="1300" baseline="0" dirty="0" smtClean="0"/>
                        <a:t>  (33 g)</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696287379"/>
              </p:ext>
            </p:extLst>
          </p:nvPr>
        </p:nvGraphicFramePr>
        <p:xfrm>
          <a:off x="3483429" y="558484"/>
          <a:ext cx="8404626" cy="458290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t>Fall</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t>Number of </a:t>
                      </a:r>
                      <a:r>
                        <a:rPr lang="en-US" sz="1300" dirty="0" smtClean="0"/>
                        <a:t>applications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a:t>
                      </a:r>
                      <a:r>
                        <a:rPr lang="en-US" sz="1300" dirty="0" err="1"/>
                        <a:t>lb</a:t>
                      </a:r>
                      <a:r>
                        <a:rPr lang="en-US" sz="1300" dirty="0"/>
                        <a:t>/acre </a:t>
                      </a:r>
                      <a:r>
                        <a:rPr lang="en-US" sz="1300" dirty="0" smtClean="0"/>
                        <a:t>+ 8 </a:t>
                      </a:r>
                      <a:r>
                        <a:rPr lang="en-US" sz="1300" dirty="0" err="1"/>
                        <a:t>lb</a:t>
                      </a:r>
                      <a:r>
                        <a:rPr lang="en-US" sz="1300" dirty="0"/>
                        <a:t>/acre</a:t>
                      </a:r>
                      <a:r>
                        <a:rPr lang="en-US" sz="1300" dirty="0" smtClean="0"/>
                        <a:t>)</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a:t>
                      </a:r>
                      <a:r>
                        <a:rPr lang="en-US" sz="1300" dirty="0" err="1" smtClean="0"/>
                        <a:t>lb</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Incident 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1EDBE5-8470-449F-A896-B2A745EE527F}"/>
              </a:ext>
            </a:extLst>
          </p:cNvPr>
          <p:cNvSpPr/>
          <p:nvPr/>
        </p:nvSpPr>
        <p:spPr>
          <a:xfrm>
            <a:off x="3126505" y="3935755"/>
            <a:ext cx="9065494" cy="29222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D47CD2F-4E5F-4E8E-B81A-12DF61A41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944" t="20774" r="24514" b="27781"/>
          <a:stretch/>
        </p:blipFill>
        <p:spPr>
          <a:xfrm>
            <a:off x="6459289" y="4152609"/>
            <a:ext cx="3860502" cy="2377440"/>
          </a:xfrm>
          <a:prstGeom prst="rect">
            <a:avLst/>
          </a:prstGeom>
        </p:spPr>
      </p:pic>
      <p:pic>
        <p:nvPicPr>
          <p:cNvPr id="18" name="Picture 17">
            <a:extLst>
              <a:ext uri="{FF2B5EF4-FFF2-40B4-BE49-F238E27FC236}">
                <a16:creationId xmlns:a16="http://schemas.microsoft.com/office/drawing/2014/main" id="{34144FF3-B0DF-4202-A392-FCA79AD11008}"/>
              </a:ext>
            </a:extLst>
          </p:cNvPr>
          <p:cNvPicPr>
            <a:picLocks noChangeAspect="1"/>
          </p:cNvPicPr>
          <p:nvPr/>
        </p:nvPicPr>
        <p:blipFill rotWithShape="1">
          <a:blip r:embed="rId4"/>
          <a:srcRect r="8904"/>
          <a:stretch/>
        </p:blipFill>
        <p:spPr>
          <a:xfrm>
            <a:off x="8945679" y="4154868"/>
            <a:ext cx="3246321" cy="2377440"/>
          </a:xfrm>
          <a:prstGeom prst="rect">
            <a:avLst/>
          </a:prstGeom>
          <a:ln w="25400">
            <a:solidFill>
              <a:schemeClr val="bg2"/>
            </a:solidFill>
          </a:ln>
        </p:spPr>
      </p:pic>
      <p:pic>
        <p:nvPicPr>
          <p:cNvPr id="19" name="Picture 18">
            <a:extLst>
              <a:ext uri="{FF2B5EF4-FFF2-40B4-BE49-F238E27FC236}">
                <a16:creationId xmlns:a16="http://schemas.microsoft.com/office/drawing/2014/main" id="{7D8FFA71-FCCE-4102-ABEE-DDCF05821C3B}"/>
              </a:ext>
            </a:extLst>
          </p:cNvPr>
          <p:cNvPicPr>
            <a:picLocks noChangeAspect="1"/>
          </p:cNvPicPr>
          <p:nvPr/>
        </p:nvPicPr>
        <p:blipFill rotWithShape="1">
          <a:blip r:embed="rId5">
            <a:lum bright="21000"/>
          </a:blip>
          <a:srcRect l="880" t="2495" r="5503" b="2404"/>
          <a:stretch/>
        </p:blipFill>
        <p:spPr>
          <a:xfrm>
            <a:off x="3126505" y="4154868"/>
            <a:ext cx="3289685" cy="2375180"/>
          </a:xfrm>
          <a:prstGeom prst="rect">
            <a:avLst/>
          </a:prstGeom>
          <a:ln w="25400">
            <a:solidFill>
              <a:schemeClr val="bg2"/>
            </a:solidFill>
          </a:ln>
        </p:spPr>
      </p:pic>
      <p:pic>
        <p:nvPicPr>
          <p:cNvPr id="17" name="Picture 16">
            <a:extLst>
              <a:ext uri="{FF2B5EF4-FFF2-40B4-BE49-F238E27FC236}">
                <a16:creationId xmlns:a16="http://schemas.microsoft.com/office/drawing/2014/main" id="{1661D6A8-1950-458F-9999-4CA3048001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843914">
            <a:off x="5296330" y="3712899"/>
            <a:ext cx="2863410" cy="2362313"/>
          </a:xfrm>
          <a:prstGeom prst="rect">
            <a:avLst/>
          </a:prstGeom>
          <a:ln w="25400">
            <a:noFill/>
          </a:ln>
        </p:spPr>
      </p:pic>
      <p:sp>
        <p:nvSpPr>
          <p:cNvPr id="21" name="Rectangle 20">
            <a:extLst>
              <a:ext uri="{FF2B5EF4-FFF2-40B4-BE49-F238E27FC236}">
                <a16:creationId xmlns:a16="http://schemas.microsoft.com/office/drawing/2014/main" id="{69F2ACB6-DB00-4358-B62D-1F022A575CB8}"/>
              </a:ext>
            </a:extLst>
          </p:cNvPr>
          <p:cNvSpPr/>
          <p:nvPr/>
        </p:nvSpPr>
        <p:spPr>
          <a:xfrm>
            <a:off x="3232344" y="5996720"/>
            <a:ext cx="3226945" cy="464409"/>
          </a:xfrm>
          <a:prstGeom prst="rect">
            <a:avLst/>
          </a:prstGeom>
        </p:spPr>
        <p:txBody>
          <a:bodyPr wrap="square">
            <a:spAutoFit/>
          </a:bodyPr>
          <a:lstStyle/>
          <a:p>
            <a:r>
              <a:rPr lang="en-US" sz="1200" dirty="0">
                <a:solidFill>
                  <a:schemeClr val="bg1"/>
                </a:solidFill>
                <a:latin typeface="Century Gothic" panose="020B0502020202020204" pitchFamily="34" charset="0"/>
              </a:rPr>
              <a:t>Laser used to haze roosting gulls from Sugarloaf at dusk</a:t>
            </a:r>
          </a:p>
        </p:txBody>
      </p:sp>
      <p:graphicFrame>
        <p:nvGraphicFramePr>
          <p:cNvPr id="23" name="Table 22">
            <a:extLst>
              <a:ext uri="{FF2B5EF4-FFF2-40B4-BE49-F238E27FC236}">
                <a16:creationId xmlns:a16="http://schemas.microsoft.com/office/drawing/2014/main" id="{FFEFFE97-C2B9-4ABB-957E-D30F96633ED4}"/>
              </a:ext>
            </a:extLst>
          </p:cNvPr>
          <p:cNvGraphicFramePr>
            <a:graphicFrameLocks noGrp="1"/>
          </p:cNvGraphicFramePr>
          <p:nvPr>
            <p:extLst>
              <p:ext uri="{D42A27DB-BD31-4B8C-83A1-F6EECF244321}">
                <p14:modId xmlns:p14="http://schemas.microsoft.com/office/powerpoint/2010/main" val="355829836"/>
              </p:ext>
            </p:extLst>
          </p:nvPr>
        </p:nvGraphicFramePr>
        <p:xfrm>
          <a:off x="3648957" y="558484"/>
          <a:ext cx="8098971" cy="2785446"/>
        </p:xfrm>
        <a:graphic>
          <a:graphicData uri="http://schemas.openxmlformats.org/drawingml/2006/table">
            <a:tbl>
              <a:tblPr>
                <a:tableStyleId>{2D5ABB26-0587-4C30-8999-92F81FD0307C}</a:tableStyleId>
              </a:tblPr>
              <a:tblGrid>
                <a:gridCol w="2301073">
                  <a:extLst>
                    <a:ext uri="{9D8B030D-6E8A-4147-A177-3AD203B41FA5}">
                      <a16:colId xmlns:a16="http://schemas.microsoft.com/office/drawing/2014/main" val="2250625335"/>
                    </a:ext>
                  </a:extLst>
                </a:gridCol>
                <a:gridCol w="5797898">
                  <a:extLst>
                    <a:ext uri="{9D8B030D-6E8A-4147-A177-3AD203B41FA5}">
                      <a16:colId xmlns:a16="http://schemas.microsoft.com/office/drawing/2014/main" val="1529374465"/>
                    </a:ext>
                  </a:extLst>
                </a:gridCol>
              </a:tblGrid>
              <a:tr h="499446">
                <a:tc>
                  <a:txBody>
                    <a:bodyPr/>
                    <a:lstStyle/>
                    <a:p>
                      <a:pPr algn="l" fontAlgn="b"/>
                      <a:r>
                        <a:rPr lang="en-US" sz="1800" b="1" u="none" strike="noStrike" dirty="0">
                          <a:solidFill>
                            <a:srgbClr val="007698"/>
                          </a:solidFill>
                          <a:effectLst/>
                        </a:rPr>
                        <a:t>Treatment Type</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u="none" strike="noStrike" dirty="0">
                          <a:solidFill>
                            <a:srgbClr val="007698"/>
                          </a:solidFill>
                          <a:effectLst/>
                        </a:rPr>
                        <a:t>Product Examples</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370171"/>
                  </a:ext>
                </a:extLst>
              </a:tr>
              <a:tr h="457200">
                <a:tc>
                  <a:txBody>
                    <a:bodyPr/>
                    <a:lstStyle/>
                    <a:p>
                      <a:pPr algn="l" fontAlgn="b"/>
                      <a:r>
                        <a:rPr lang="en-US" sz="1600" b="1" u="none" strike="noStrike" dirty="0">
                          <a:solidFill>
                            <a:srgbClr val="F1730C"/>
                          </a:solidFill>
                          <a:effectLst/>
                        </a:rPr>
                        <a:t>Biosonic</a:t>
                      </a:r>
                      <a:endParaRPr lang="en-US" sz="1600" b="1" i="0" u="none" strike="noStrike" dirty="0">
                        <a:solidFill>
                          <a:srgbClr val="F1730C"/>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bird distress calls; varying sound patterns</a:t>
                      </a:r>
                      <a:endParaRPr lang="en-US" sz="1600" b="0" i="0" u="none" strike="noStrike" dirty="0">
                        <a:solidFill>
                          <a:srgbClr val="000000"/>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818336854"/>
                  </a:ext>
                </a:extLst>
              </a:tr>
              <a:tr h="457200">
                <a:tc>
                  <a:txBody>
                    <a:bodyPr/>
                    <a:lstStyle/>
                    <a:p>
                      <a:pPr algn="l" fontAlgn="b"/>
                      <a:r>
                        <a:rPr lang="en-US" sz="1600" b="1" u="none" strike="noStrike" dirty="0">
                          <a:solidFill>
                            <a:srgbClr val="F1730C"/>
                          </a:solidFill>
                          <a:effectLst/>
                        </a:rPr>
                        <a:t>Pyrotechnic</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cracker shell, screamer rocket, cannon</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11325378"/>
                  </a:ext>
                </a:extLst>
              </a:tr>
              <a:tr h="457200">
                <a:tc>
                  <a:txBody>
                    <a:bodyPr/>
                    <a:lstStyle/>
                    <a:p>
                      <a:pPr algn="l" fontAlgn="b"/>
                      <a:r>
                        <a:rPr lang="en-US" sz="1600" b="1" u="none" strike="noStrike" dirty="0">
                          <a:solidFill>
                            <a:srgbClr val="F1730C"/>
                          </a:solidFill>
                          <a:effectLst/>
                        </a:rPr>
                        <a:t>Laser</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penlight laser, avian dissuader laser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2597533129"/>
                  </a:ext>
                </a:extLst>
              </a:tr>
              <a:tr h="457200">
                <a:tc>
                  <a:txBody>
                    <a:bodyPr/>
                    <a:lstStyle/>
                    <a:p>
                      <a:pPr algn="l" fontAlgn="b"/>
                      <a:r>
                        <a:rPr lang="en-US" sz="1600" b="1" u="none" strike="noStrike" dirty="0">
                          <a:solidFill>
                            <a:srgbClr val="F1730C"/>
                          </a:solidFill>
                          <a:effectLst/>
                        </a:rPr>
                        <a:t>Mechanical</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human, helicopter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939174355"/>
                  </a:ext>
                </a:extLst>
              </a:tr>
              <a:tr h="457200">
                <a:tc>
                  <a:txBody>
                    <a:bodyPr/>
                    <a:lstStyle/>
                    <a:p>
                      <a:pPr algn="l" fontAlgn="b"/>
                      <a:r>
                        <a:rPr lang="en-US" sz="1600" b="1" u="none" strike="noStrike" dirty="0">
                          <a:solidFill>
                            <a:srgbClr val="F1730C"/>
                          </a:solidFill>
                          <a:effectLst/>
                        </a:rPr>
                        <a:t>Passive visual cues</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tc>
                  <a:txBody>
                    <a:bodyPr/>
                    <a:lstStyle/>
                    <a:p>
                      <a:pPr algn="l" fontAlgn="b"/>
                      <a:r>
                        <a:rPr lang="en-US" sz="1600" u="none" strike="noStrike" dirty="0">
                          <a:effectLst/>
                        </a:rPr>
                        <a:t>gull effigy, owl decoy, mylar tape</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8218710"/>
                  </a:ext>
                </a:extLst>
              </a:tr>
            </a:tbl>
          </a:graphicData>
        </a:graphic>
      </p:graphicFrame>
      <p:sp>
        <p:nvSpPr>
          <p:cNvPr id="6" name="Text Placeholder 5">
            <a:extLst>
              <a:ext uri="{FF2B5EF4-FFF2-40B4-BE49-F238E27FC236}">
                <a16:creationId xmlns:a16="http://schemas.microsoft.com/office/drawing/2014/main" id="{443CAE89-4F67-4EED-ACBB-EE2B23379870}"/>
              </a:ext>
            </a:extLst>
          </p:cNvPr>
          <p:cNvSpPr>
            <a:spLocks noGrp="1"/>
          </p:cNvSpPr>
          <p:nvPr>
            <p:ph type="body" sz="quarter" idx="13"/>
          </p:nvPr>
        </p:nvSpPr>
        <p:spPr>
          <a:xfrm>
            <a:off x="303945" y="558484"/>
            <a:ext cx="2457005" cy="1400945"/>
          </a:xfrm>
        </p:spPr>
        <p:txBody>
          <a:bodyPr/>
          <a:lstStyle/>
          <a:p>
            <a:r>
              <a:rPr lang="en-US" dirty="0"/>
              <a:t>Tools for Gull Hazing</a:t>
            </a:r>
          </a:p>
        </p:txBody>
      </p:sp>
      <p:sp>
        <p:nvSpPr>
          <p:cNvPr id="12" name="Rectangle 11">
            <a:extLst>
              <a:ext uri="{FF2B5EF4-FFF2-40B4-BE49-F238E27FC236}">
                <a16:creationId xmlns:a16="http://schemas.microsoft.com/office/drawing/2014/main" id="{B4DEFE6F-4C3C-46BE-B720-CDA62C0BBA8A}"/>
              </a:ext>
            </a:extLst>
          </p:cNvPr>
          <p:cNvSpPr/>
          <p:nvPr/>
        </p:nvSpPr>
        <p:spPr>
          <a:xfrm>
            <a:off x="3043774"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585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447098"/>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Farallon Island.</a:t>
            </a: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41</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smtClean="0"/>
              <a:t>Contingency Planning </a:t>
            </a:r>
            <a:endParaRPr lang="en-US" dirty="0"/>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2"/>
            <a:ext cx="10863761" cy="901062"/>
          </a:xfrm>
        </p:spPr>
        <p:txBody>
          <a:bodyPr>
            <a:normAutofit/>
          </a:bodyPr>
          <a:lstStyle/>
          <a:p>
            <a:r>
              <a:rPr lang="en-US" sz="2000" dirty="0"/>
              <a:t>Identifying triggers and contingency responses to minimize impact on nontarget resources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2612" t="1979" r="29302" b="2569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91953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Contingency Planning</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p:bldP spid="1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5588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161189015"/>
              </p:ext>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45</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9796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57</a:t>
            </a:r>
            <a:r>
              <a:rPr lang="en-US" sz="1400" kern="1100" dirty="0">
                <a:solidFill>
                  <a:srgbClr val="FFC000"/>
                </a:solidFill>
                <a:latin typeface="+mn-lt"/>
              </a:rPr>
              <a:t> </a:t>
            </a:r>
            <a:r>
              <a:rPr lang="en-US" sz="1400"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Nearly 100% </a:t>
            </a:r>
            <a:r>
              <a:rPr lang="en-US" sz="1400"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kern="1100" dirty="0">
                <a:latin typeface="+mn-lt"/>
              </a:rPr>
              <a:t>eradications in U.S. (all rats): </a:t>
            </a:r>
          </a:p>
          <a:p>
            <a:pPr marL="457200" lvl="1">
              <a:spcBef>
                <a:spcPts val="300"/>
              </a:spcBef>
              <a:buFont typeface="Century Gothic" panose="020B0502020202020204" pitchFamily="34" charset="0"/>
              <a:buChar char="–"/>
            </a:pPr>
            <a:r>
              <a:rPr lang="en-US" sz="1400" kern="1100" dirty="0">
                <a:latin typeface="+mn-lt"/>
              </a:rPr>
              <a:t>Anacapa Island </a:t>
            </a:r>
            <a:br>
              <a:rPr lang="en-US" sz="1400" kern="1100" dirty="0">
                <a:latin typeface="+mn-lt"/>
              </a:rPr>
            </a:br>
            <a:r>
              <a:rPr lang="en-US" sz="1400" kern="1100" dirty="0">
                <a:latin typeface="+mn-lt"/>
              </a:rPr>
              <a:t>(Channel Islands NP, CA)</a:t>
            </a:r>
          </a:p>
          <a:p>
            <a:pPr marL="457200" lvl="1">
              <a:spcBef>
                <a:spcPts val="300"/>
              </a:spcBef>
              <a:buFont typeface="Century Gothic" panose="020B0502020202020204" pitchFamily="34" charset="0"/>
              <a:buChar char="–"/>
            </a:pPr>
            <a:r>
              <a:rPr lang="en-US" sz="1400"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kern="1100" dirty="0">
                <a:latin typeface="+mn-lt"/>
              </a:rPr>
              <a:t>Hawadax/Rat Island </a:t>
            </a:r>
            <a:br>
              <a:rPr lang="en-US" sz="1400" kern="1100" dirty="0">
                <a:latin typeface="+mn-lt"/>
              </a:rPr>
            </a:br>
            <a:r>
              <a:rPr lang="en-US" sz="1400" kern="1100" dirty="0">
                <a:latin typeface="+mn-lt"/>
              </a:rPr>
              <a:t>(Alaska Maritime NWR, AK)</a:t>
            </a:r>
          </a:p>
          <a:p>
            <a:pPr marL="457200" lvl="1">
              <a:spcBef>
                <a:spcPts val="300"/>
              </a:spcBef>
              <a:buFont typeface="Century Gothic" panose="020B0502020202020204" pitchFamily="34" charset="0"/>
              <a:buChar char="–"/>
            </a:pPr>
            <a:r>
              <a:rPr lang="en-US" sz="1400"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dirty="0"/>
              <a:t>Worldwide Mouse 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933302"/>
            <a:ext cx="3154150" cy="4493623"/>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371072" cy="1218065"/>
          </a:xfrm>
        </p:spPr>
        <p:txBody>
          <a:bodyPr>
            <a:normAutofit fontScale="92500"/>
          </a:bodyPr>
          <a:lstStyle/>
          <a:p>
            <a:pPr>
              <a:spcBef>
                <a:spcPts val="600"/>
              </a:spcBef>
            </a:pPr>
            <a:r>
              <a:rPr lang="en-US" sz="3500" cap="all" dirty="0"/>
              <a:t>Success Story</a:t>
            </a:r>
          </a:p>
          <a:p>
            <a:pPr>
              <a:spcBef>
                <a:spcPts val="600"/>
              </a:spcBef>
            </a:pPr>
            <a:r>
              <a:rPr lang="en-US" sz="2800" dirty="0"/>
              <a:t>Ancapa Islands</a:t>
            </a:r>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173638" y="1235140"/>
            <a:ext cx="2744741" cy="950276"/>
          </a:xfrm>
        </p:spPr>
        <p:txBody>
          <a:bodyPr>
            <a:normAutofit/>
          </a:bodyPr>
          <a:lstStyle/>
          <a:p>
            <a:r>
              <a:rPr lang="en-US" sz="3600" b="1" dirty="0" smtClean="0"/>
              <a:t>Why now?</a:t>
            </a:r>
            <a:endParaRPr lang="en-US" sz="3600" b="1"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0433" y="1097044"/>
            <a:ext cx="8580191" cy="3314740"/>
          </a:xfrm>
          <a:prstGeom prst="rect">
            <a:avLst/>
          </a:prstGeom>
        </p:spPr>
      </p:pic>
    </p:spTree>
    <p:extLst>
      <p:ext uri="{BB962C8B-B14F-4D97-AF65-F5344CB8AC3E}">
        <p14:creationId xmlns:p14="http://schemas.microsoft.com/office/powerpoint/2010/main" val="797458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720" y="0"/>
            <a:ext cx="6858000" cy="6858000"/>
          </a:xfrm>
          <a:prstGeom prst="rect">
            <a:avLst/>
          </a:prstGeom>
        </p:spPr>
      </p:pic>
      <p:sp>
        <p:nvSpPr>
          <p:cNvPr id="11"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173638" y="1235140"/>
            <a:ext cx="2744741" cy="950276"/>
          </a:xfrm>
        </p:spPr>
        <p:txBody>
          <a:bodyPr>
            <a:normAutofit/>
          </a:bodyPr>
          <a:lstStyle/>
          <a:p>
            <a:r>
              <a:rPr lang="en-US" sz="3600" b="1" dirty="0" smtClean="0"/>
              <a:t>Why now?</a:t>
            </a:r>
            <a:endParaRPr lang="en-US" sz="3600" b="1" dirty="0"/>
          </a:p>
        </p:txBody>
      </p:sp>
    </p:spTree>
    <p:extLst>
      <p:ext uri="{BB962C8B-B14F-4D97-AF65-F5344CB8AC3E}">
        <p14:creationId xmlns:p14="http://schemas.microsoft.com/office/powerpoint/2010/main" val="17494137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505939"/>
            <a:ext cx="11146971" cy="954107"/>
          </a:xfrm>
          <a:prstGeom prst="rect">
            <a:avLst/>
          </a:prstGeom>
          <a:noFill/>
        </p:spPr>
        <p:txBody>
          <a:bodyPr wrap="square" rtlCol="0">
            <a:spAutoFit/>
          </a:bodyPr>
          <a:lstStyle/>
          <a:p>
            <a:pPr algn="ctr"/>
            <a:r>
              <a:rPr lang="en-US" sz="3200" dirty="0">
                <a:solidFill>
                  <a:srgbClr val="007698"/>
                </a:solidFill>
              </a:rPr>
              <a:t>Organizations in Support </a:t>
            </a:r>
            <a:br>
              <a:rPr lang="en-US" sz="3200" dirty="0">
                <a:solidFill>
                  <a:srgbClr val="007698"/>
                </a:solidFill>
              </a:rPr>
            </a:br>
            <a:r>
              <a:rPr lang="en-US" sz="2400" dirty="0">
                <a:solidFill>
                  <a:srgbClr val="007698"/>
                </a:solidFill>
              </a:rPr>
              <a:t>of the Farallon Island Invasive House Mouse Eradication Project</a:t>
            </a:r>
            <a:endParaRPr lang="en-US" sz="3200" dirty="0">
              <a:solidFill>
                <a:srgbClr val="007698"/>
              </a:solidFill>
            </a:endParaRPr>
          </a:p>
        </p:txBody>
      </p:sp>
      <p:pic>
        <p:nvPicPr>
          <p:cNvPr id="8" name="Picture 7" descr="A close up of a logo&#10;&#10;Description automatically generated">
            <a:extLst>
              <a:ext uri="{FF2B5EF4-FFF2-40B4-BE49-F238E27FC236}">
                <a16:creationId xmlns:a16="http://schemas.microsoft.com/office/drawing/2014/main" id="{D267B4A9-67B2-4FB5-BDBA-021C4F653B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764" y="3820399"/>
            <a:ext cx="2261698" cy="1590728"/>
          </a:xfrm>
          <a:prstGeom prst="rect">
            <a:avLst/>
          </a:prstGeom>
        </p:spPr>
      </p:pic>
      <p:pic>
        <p:nvPicPr>
          <p:cNvPr id="10" name="Picture 9" descr="A close up of a logo&#10;&#10;Description automatically generated">
            <a:extLst>
              <a:ext uri="{FF2B5EF4-FFF2-40B4-BE49-F238E27FC236}">
                <a16:creationId xmlns:a16="http://schemas.microsoft.com/office/drawing/2014/main" id="{F420E822-4E5A-4B81-B484-F1E4D870D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274" y="2189933"/>
            <a:ext cx="1458468" cy="164442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A458BC4-8776-4FD9-8932-0457AB122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5002" y="2481022"/>
            <a:ext cx="3031671" cy="83371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19EC308-CEC8-426A-A926-BEB05579A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 y="4354888"/>
            <a:ext cx="3576753" cy="90460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DC2A353D-B6CC-4700-A0D9-1551D18908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934" y="3820399"/>
            <a:ext cx="1740130" cy="16444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64ECAE88-A122-43B5-A25B-D2006436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7933" y="2189933"/>
            <a:ext cx="2857499" cy="1338262"/>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window&#10;&#10;Description automatically generated">
            <a:extLst>
              <a:ext uri="{FF2B5EF4-FFF2-40B4-BE49-F238E27FC236}">
                <a16:creationId xmlns:a16="http://schemas.microsoft.com/office/drawing/2014/main" id="{97BBB087-2FBF-414E-BBEC-7CD2269BBC75}"/>
              </a:ext>
            </a:extLst>
          </p:cNvPr>
          <p:cNvPicPr>
            <a:picLocks noGrp="1" noChangeAspect="1"/>
          </p:cNvPicPr>
          <p:nvPr>
            <p:ph type="pic" sz="quarter" idx="14"/>
          </p:nvPr>
        </p:nvPicPr>
        <p:blipFill>
          <a:blip r:embed="rId2">
            <a:alphaModFix amt="50000"/>
            <a:extLst>
              <a:ext uri="{28A0092B-C50C-407E-A947-70E740481C1C}">
                <a14:useLocalDpi xmlns:a14="http://schemas.microsoft.com/office/drawing/2010/main" val="0"/>
              </a:ext>
            </a:extLst>
          </a:blip>
          <a:srcRect l="8543" r="8543"/>
          <a:stretch>
            <a:fillRect/>
          </a:stretch>
        </p:blipFill>
        <p:spPr/>
      </p:pic>
      <p:sp>
        <p:nvSpPr>
          <p:cNvPr id="2" name="Content Placeholder 1">
            <a:extLst>
              <a:ext uri="{FF2B5EF4-FFF2-40B4-BE49-F238E27FC236}">
                <a16:creationId xmlns:a16="http://schemas.microsoft.com/office/drawing/2014/main" id="{9748D261-F114-413C-B78A-44AC64625228}"/>
              </a:ext>
            </a:extLst>
          </p:cNvPr>
          <p:cNvSpPr>
            <a:spLocks noGrp="1"/>
          </p:cNvSpPr>
          <p:nvPr>
            <p:ph idx="1"/>
          </p:nvPr>
        </p:nvSpPr>
        <p:spPr>
          <a:xfrm>
            <a:off x="289946" y="2153170"/>
            <a:ext cx="2457005" cy="1571105"/>
          </a:xfrm>
        </p:spPr>
        <p:txBody>
          <a:bodyPr>
            <a:normAutofit/>
          </a:bodyPr>
          <a:lstStyle/>
          <a:p>
            <a:r>
              <a:rPr lang="en-US" sz="1600" dirty="0"/>
              <a:t>An act to amend Section 12978.7 of, and to add Section 12978.8 to, the Food and Agricultural Code, relating to pesticides.</a:t>
            </a:r>
          </a:p>
        </p:txBody>
      </p:sp>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200025" y="558485"/>
            <a:ext cx="2733675" cy="3165790"/>
          </a:xfrm>
        </p:spPr>
        <p:txBody>
          <a:bodyPr>
            <a:normAutofit/>
          </a:bodyPr>
          <a:lstStyle/>
          <a:p>
            <a:r>
              <a:rPr lang="en-US" sz="2000" dirty="0"/>
              <a:t>Draft State Bill on </a:t>
            </a:r>
            <a:r>
              <a:rPr lang="en-US" sz="2800" dirty="0"/>
              <a:t>Anticoagulant Use </a:t>
            </a:r>
          </a:p>
        </p:txBody>
      </p:sp>
      <p:sp>
        <p:nvSpPr>
          <p:cNvPr id="9" name="TextBox 8">
            <a:extLst>
              <a:ext uri="{FF2B5EF4-FFF2-40B4-BE49-F238E27FC236}">
                <a16:creationId xmlns:a16="http://schemas.microsoft.com/office/drawing/2014/main" id="{3383DAFF-87D6-4172-8D8A-2E0F7F004F6F}"/>
              </a:ext>
            </a:extLst>
          </p:cNvPr>
          <p:cNvSpPr txBox="1"/>
          <p:nvPr/>
        </p:nvSpPr>
        <p:spPr>
          <a:xfrm>
            <a:off x="3743596" y="868172"/>
            <a:ext cx="7385958" cy="5266698"/>
          </a:xfrm>
          <a:prstGeom prst="rect">
            <a:avLst/>
          </a:prstGeom>
          <a:noFill/>
        </p:spPr>
        <p:txBody>
          <a:bodyPr wrap="square" rtlCol="0">
            <a:spAutoFit/>
          </a:bodyPr>
          <a:lstStyle/>
          <a:p>
            <a:pPr marR="0" lvl="0">
              <a:lnSpc>
                <a:spcPct val="107000"/>
              </a:lnSpc>
              <a:spcBef>
                <a:spcPts val="0"/>
              </a:spcBef>
              <a:spcAft>
                <a:spcPts val="800"/>
              </a:spcAft>
              <a:buClr>
                <a:srgbClr val="C00000"/>
              </a:buClr>
              <a:buSzPts val="1000"/>
              <a:tabLst>
                <a:tab pos="457200" algn="l"/>
              </a:tabLst>
            </a:pPr>
            <a:r>
              <a:rPr lang="en-US" sz="1200" b="1"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LEGISLATIVE COUNSEL'S DIGEST</a:t>
            </a:r>
          </a:p>
          <a:p>
            <a:pPr marR="0" lvl="0">
              <a:lnSpc>
                <a:spcPct val="107000"/>
              </a:lnSpc>
              <a:spcBef>
                <a:spcPts val="0"/>
              </a:spcBef>
              <a:spcAft>
                <a:spcPts val="800"/>
              </a:spcAft>
              <a:buClr>
                <a:srgbClr val="C00000"/>
              </a:buClr>
              <a:buSzPts val="1000"/>
              <a:tabLst>
                <a:tab pos="457200" algn="l"/>
              </a:tabLst>
            </a:pPr>
            <a:r>
              <a:rPr lang="en-US" sz="1200"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AB 1788, as amended, Bloom. Pesticides: use of anticoagulants.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(1) Existing law regulates the use of pesticides and authorizes the Director of Pesticide Regulation to adopt regulations to govern the possession, sale, or use of any pesticide, as prescribed. Existing law prohibits the use of any pesticide that contains one or more of specified anticoagulants in wildlife habitat areas, as defined. Existing law exempts from this prohibition the use of these pesticides for agricultural activities, as defined. Existing law requires the director, and each county agricultural commissioner under the direction and supervision of the director, to enforce the provisions regulating the use of pesticides. A violation of these provisions is a misdemeanor.</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create the California Ecosystems Protection Act of 2019 and expand this prohibition against the use of a pesticide containing specified anticoagulants in wildlife habitat areas to the entire state. The bill would expand the exemption for agricultural activities to include activities conducted in certain locations and would also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exempt</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 from its provisions the use of pesticides by any governmental agency employee who uses pesticides for public health activities, a mosquito or vector control district that uses pesticides to protect the public health, and the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use of any pesticide or rodenticide used for the eradication of nonnative invasive species inhabiting or found to be present on offshore islands </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in a manner that is consistent with all otherwise applicable federal and state laws and regulations.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(2) Existing law provides that the above-described provisions do not preempt or supersede any federal statute or the authority of any federal agency.</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additionally provide that these provisions do not preempt or supersede special local need or emergency exemptions for the use of pesticides under the Federal Insecticide, Fungicide, and Rodenticide Act. </a:t>
            </a:r>
            <a:endParaRPr lang="en-US" dirty="0"/>
          </a:p>
        </p:txBody>
      </p:sp>
      <p:sp>
        <p:nvSpPr>
          <p:cNvPr id="8" name="Rectangle 7">
            <a:extLst>
              <a:ext uri="{FF2B5EF4-FFF2-40B4-BE49-F238E27FC236}">
                <a16:creationId xmlns:a16="http://schemas.microsoft.com/office/drawing/2014/main" id="{A78B809D-45E2-4C2C-9F81-2C24C879522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662154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1700784" y="600456"/>
            <a:ext cx="8229600" cy="762000"/>
          </a:xfrm>
          <a:prstGeom prst="rect">
            <a:avLst/>
          </a:prstGeom>
        </p:spPr>
        <p:txBody>
          <a:bodyPr>
            <a:normAutofit fontScale="90000"/>
          </a:bodyPr>
          <a:lst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a:lstStyle>
          <a:p>
            <a:r>
              <a:rPr lang="en-US" dirty="0" smtClean="0"/>
              <a:t>Project Risks/Benefits to the Sanctuary</a:t>
            </a:r>
            <a:endParaRPr lang="en-US" dirty="0"/>
          </a:p>
        </p:txBody>
      </p:sp>
      <p:sp>
        <p:nvSpPr>
          <p:cNvPr id="7" name="Content Placeholder 5"/>
          <p:cNvSpPr txBox="1">
            <a:spLocks/>
          </p:cNvSpPr>
          <p:nvPr/>
        </p:nvSpPr>
        <p:spPr>
          <a:xfrm>
            <a:off x="1237487" y="1493520"/>
            <a:ext cx="10018777" cy="4449763"/>
          </a:xfrm>
          <a:prstGeom prst="rect">
            <a:avLst/>
          </a:prstGeom>
        </p:spPr>
        <p:txBody>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solidFill>
                  <a:srgbClr val="F1730C"/>
                </a:solidFill>
              </a:rPr>
              <a:t>Only incidental, very low amounts of bait will enter</a:t>
            </a:r>
          </a:p>
          <a:p>
            <a:r>
              <a:rPr lang="en-US" sz="2400" dirty="0" smtClean="0">
                <a:solidFill>
                  <a:srgbClr val="F1730C"/>
                </a:solidFill>
              </a:rPr>
              <a:t>Bait pellets will break down very rapidly after which toxicant will be biologically unavailable</a:t>
            </a:r>
          </a:p>
          <a:p>
            <a:r>
              <a:rPr lang="en-US" sz="2400" dirty="0" smtClean="0">
                <a:solidFill>
                  <a:srgbClr val="F1730C"/>
                </a:solidFill>
              </a:rPr>
              <a:t>Toxicant levels in water will not be detectable</a:t>
            </a:r>
          </a:p>
          <a:p>
            <a:r>
              <a:rPr lang="en-US" sz="2400" dirty="0" smtClean="0">
                <a:solidFill>
                  <a:srgbClr val="F1730C"/>
                </a:solidFill>
              </a:rPr>
              <a:t>Exposure to only a few individual fish, invertebrates </a:t>
            </a:r>
          </a:p>
          <a:p>
            <a:r>
              <a:rPr lang="en-US" sz="2400" dirty="0" smtClean="0">
                <a:solidFill>
                  <a:srgbClr val="F1730C"/>
                </a:solidFill>
              </a:rPr>
              <a:t>Not toxic to most invertebrates</a:t>
            </a:r>
          </a:p>
          <a:p>
            <a:r>
              <a:rPr lang="en-US" sz="2400" dirty="0" smtClean="0">
                <a:solidFill>
                  <a:srgbClr val="F1730C"/>
                </a:solidFill>
              </a:rPr>
              <a:t>Mitigation measures will protect gull population</a:t>
            </a:r>
          </a:p>
          <a:p>
            <a:r>
              <a:rPr lang="en-US" sz="2400" dirty="0" smtClean="0">
                <a:solidFill>
                  <a:srgbClr val="F1730C"/>
                </a:solidFill>
              </a:rPr>
              <a:t>Benefits to rare Ashy Storm-Petrel and intertidal invertebrates </a:t>
            </a:r>
          </a:p>
        </p:txBody>
      </p:sp>
    </p:spTree>
    <p:extLst>
      <p:ext uri="{BB962C8B-B14F-4D97-AF65-F5344CB8AC3E}">
        <p14:creationId xmlns:p14="http://schemas.microsoft.com/office/powerpoint/2010/main" val="11828095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Arial" panose="020B0604020202020204" pitchFamily="34" charset="0"/>
              <a:buChar char="•"/>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Arial" panose="020B0604020202020204" pitchFamily="34" charset="0"/>
              <a:buChar char="•"/>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a:t>
            </a:r>
            <a:r>
              <a:rPr lang="en-US" sz="2200" b="1" dirty="0" smtClean="0">
                <a:solidFill>
                  <a:srgbClr val="F1730C"/>
                </a:solidFill>
              </a:rPr>
              <a:t>Mammal Protection Act </a:t>
            </a:r>
            <a:r>
              <a:rPr lang="en-US" sz="2200" b="1" dirty="0" smtClean="0">
                <a:solidFill>
                  <a:srgbClr val="F1730C"/>
                </a:solidFill>
              </a:rPr>
              <a:t>- IHA</a:t>
            </a:r>
            <a:endParaRPr lang="en-US" sz="2200" b="1" dirty="0" smtClean="0">
              <a:solidFill>
                <a:srgbClr val="F1730C"/>
              </a:solidFill>
            </a:endParaRP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a:t>
            </a:r>
            <a:r>
              <a:rPr lang="en-US" sz="2200" b="1" dirty="0" smtClean="0">
                <a:solidFill>
                  <a:srgbClr val="F1730C"/>
                </a:solidFill>
              </a:rPr>
              <a:t>Water Act </a:t>
            </a:r>
            <a:r>
              <a:rPr lang="en-US" sz="2200" b="1" dirty="0" smtClean="0">
                <a:solidFill>
                  <a:srgbClr val="F1730C"/>
                </a:solidFill>
              </a:rPr>
              <a:t>- </a:t>
            </a:r>
            <a:r>
              <a:rPr lang="en-US" sz="2200" b="1" dirty="0" smtClean="0">
                <a:solidFill>
                  <a:srgbClr val="F1730C"/>
                </a:solidFill>
              </a:rPr>
              <a:t>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a:t>
            </a:r>
            <a:r>
              <a:rPr lang="en-US" sz="2200" b="1" dirty="0" smtClean="0">
                <a:solidFill>
                  <a:srgbClr val="F1730C"/>
                </a:solidFill>
              </a:rPr>
              <a:t>Historic Preservation </a:t>
            </a:r>
            <a:r>
              <a:rPr lang="en-US" sz="2200" b="1" dirty="0" smtClean="0">
                <a:solidFill>
                  <a:srgbClr val="F1730C"/>
                </a:solidFill>
              </a:rPr>
              <a:t>Act – </a:t>
            </a:r>
            <a:r>
              <a:rPr lang="en-US" sz="2200" b="1" dirty="0" smtClean="0">
                <a:solidFill>
                  <a:srgbClr val="F1730C"/>
                </a:solidFill>
              </a:rPr>
              <a:t>Section 106</a:t>
            </a:r>
          </a:p>
          <a:p>
            <a:pPr>
              <a:lnSpc>
                <a:spcPct val="150000"/>
              </a:lnSpc>
              <a:buSzPct val="100000"/>
              <a:buFont typeface="Arial" panose="020B0604020202020204" pitchFamily="34" charset="0"/>
              <a:buChar char="•"/>
            </a:pPr>
            <a:r>
              <a:rPr lang="en-US" sz="2200" b="1" dirty="0" smtClean="0">
                <a:solidFill>
                  <a:srgbClr val="F1730C"/>
                </a:solidFill>
              </a:rPr>
              <a:t>Federal </a:t>
            </a:r>
            <a:r>
              <a:rPr lang="en-US" sz="2200" b="1" dirty="0" smtClean="0">
                <a:solidFill>
                  <a:srgbClr val="F1730C"/>
                </a:solidFill>
              </a:rPr>
              <a:t>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The Problem</a:t>
            </a:r>
            <a:endParaRPr lang="en-US" sz="2800" dirty="0">
              <a:solidFill>
                <a:schemeClr val="tx2"/>
              </a:solidFill>
              <a:latin typeface="+mj-lt"/>
            </a:endParaRPr>
          </a:p>
        </p:txBody>
      </p:sp>
      <p:pic>
        <p:nvPicPr>
          <p:cNvPr id="14" name="Picture 1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78131" y="1148734"/>
            <a:ext cx="3379509" cy="2730643"/>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26129" y="745125"/>
            <a:ext cx="2407791" cy="3006744"/>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52731" y="4117227"/>
            <a:ext cx="3280229" cy="2460172"/>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595296" y="4238548"/>
            <a:ext cx="3759519" cy="2217529"/>
          </a:xfrm>
          <a:prstGeom prst="rect">
            <a:avLst/>
          </a:prstGeom>
        </p:spPr>
      </p:pic>
      <p:pic>
        <p:nvPicPr>
          <p:cNvPr id="19" name="Picture 79" descr="Picture4"/>
          <p:cNvPicPr>
            <a:picLocks noChangeAspect="1" noChangeArrowheads="1"/>
          </p:cNvPicPr>
          <p:nvPr/>
        </p:nvPicPr>
        <p:blipFill>
          <a:blip r:embed="rId7" cstate="screen">
            <a:clrChange>
              <a:clrFrom>
                <a:srgbClr val="FFFFFF"/>
              </a:clrFrom>
              <a:clrTo>
                <a:srgbClr val="FFFFFF">
                  <a:alpha val="0"/>
                </a:srgbClr>
              </a:clrTo>
            </a:clrChange>
          </a:blip>
          <a:srcRect/>
          <a:stretch>
            <a:fillRect/>
          </a:stretch>
        </p:blipFill>
        <p:spPr bwMode="auto">
          <a:xfrm>
            <a:off x="4793926" y="1970631"/>
            <a:ext cx="2963234" cy="2238888"/>
          </a:xfrm>
          <a:prstGeom prst="rect">
            <a:avLst/>
          </a:prstGeom>
          <a:noFill/>
          <a:ln w="9525">
            <a:noFill/>
            <a:miter lim="800000"/>
            <a:headEnd/>
            <a:tailEnd/>
          </a:ln>
        </p:spPr>
      </p:pic>
    </p:spTree>
    <p:extLst>
      <p:ext uri="{BB962C8B-B14F-4D97-AF65-F5344CB8AC3E}">
        <p14:creationId xmlns:p14="http://schemas.microsoft.com/office/powerpoint/2010/main" val="411000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Farallon Island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936" t="13568" r="32384" b="20259"/>
          <a:stretch/>
        </p:blipFill>
        <p:spPr>
          <a:xfrm>
            <a:off x="3136829" y="4192652"/>
            <a:ext cx="2885366" cy="2158819"/>
          </a:xfrm>
          <a:prstGeom prst="rect">
            <a:avLst/>
          </a:prstGeom>
        </p:spPr>
      </p:pic>
      <p:pic>
        <p:nvPicPr>
          <p:cNvPr id="5" name="Picture 4"/>
          <p:cNvPicPr>
            <a:picLocks noChangeAspect="1"/>
          </p:cNvPicPr>
          <p:nvPr/>
        </p:nvPicPr>
        <p:blipFill>
          <a:blip r:embed="rId4"/>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1107995"/>
            <a:ext cx="8533877" cy="2984820"/>
          </a:xfrm>
        </p:spPr>
        <p:txBody>
          <a:bodyPr numCol="2">
            <a:normAutofit lnSpcReduction="10000"/>
          </a:bodyPr>
          <a:lstStyle/>
          <a:p>
            <a:pPr lvl="1">
              <a:spcBef>
                <a:spcPts val="600"/>
              </a:spcBef>
            </a:pPr>
            <a:r>
              <a:rPr lang="en-US" sz="1600" dirty="0" smtClean="0">
                <a:latin typeface="+mn-lt"/>
              </a:rPr>
              <a:t>Feasibility </a:t>
            </a:r>
            <a:r>
              <a:rPr lang="en-US" sz="1600" dirty="0" smtClean="0">
                <a:latin typeface="+mn-lt"/>
              </a:rPr>
              <a:t>assessment</a:t>
            </a:r>
          </a:p>
          <a:p>
            <a:pPr lvl="1">
              <a:spcBef>
                <a:spcPts val="600"/>
              </a:spcBef>
            </a:pPr>
            <a:r>
              <a:rPr lang="en-US" sz="1600" dirty="0" smtClean="0">
                <a:latin typeface="+mn-lt"/>
              </a:rPr>
              <a:t>House </a:t>
            </a:r>
            <a:r>
              <a:rPr lang="en-US" sz="1600" dirty="0">
                <a:latin typeface="+mn-lt"/>
              </a:rPr>
              <a:t>mouse density estimate</a:t>
            </a:r>
          </a:p>
          <a:p>
            <a:pPr lvl="1">
              <a:spcBef>
                <a:spcPts val="600"/>
              </a:spcBef>
            </a:pPr>
            <a:r>
              <a:rPr lang="en-US" sz="1600" dirty="0">
                <a:latin typeface="+mn-lt"/>
              </a:rPr>
              <a:t>Bait palatability and preference trials</a:t>
            </a:r>
          </a:p>
          <a:p>
            <a:pPr lvl="1">
              <a:spcBef>
                <a:spcPts val="600"/>
              </a:spcBef>
            </a:pPr>
            <a:r>
              <a:rPr lang="en-US" sz="1600" dirty="0">
                <a:latin typeface="+mn-lt"/>
              </a:rPr>
              <a:t>Bait exposure rates (efficacy)</a:t>
            </a:r>
          </a:p>
          <a:p>
            <a:pPr lvl="1">
              <a:spcBef>
                <a:spcPts val="600"/>
              </a:spcBef>
            </a:pPr>
            <a:r>
              <a:rPr lang="en-US" sz="1600" dirty="0">
                <a:latin typeface="+mn-lt"/>
              </a:rPr>
              <a:t>Bait station field test</a:t>
            </a:r>
          </a:p>
          <a:p>
            <a:pPr lvl="1">
              <a:spcBef>
                <a:spcPts val="600"/>
              </a:spcBef>
            </a:pPr>
            <a:r>
              <a:rPr lang="en-US" sz="1600" dirty="0">
                <a:latin typeface="+mn-lt"/>
              </a:rPr>
              <a:t>Mapping of accessible and sensitive areas</a:t>
            </a:r>
          </a:p>
          <a:p>
            <a:pPr lvl="1">
              <a:spcBef>
                <a:spcPts val="600"/>
              </a:spcBef>
            </a:pPr>
            <a:r>
              <a:rPr lang="en-US" sz="1600" dirty="0">
                <a:latin typeface="+mn-lt"/>
              </a:rPr>
              <a:t>Collection of mouse samples and genetic analysis</a:t>
            </a:r>
          </a:p>
          <a:p>
            <a:pPr lvl="1">
              <a:spcBef>
                <a:spcPts val="600"/>
              </a:spcBef>
            </a:pPr>
            <a:r>
              <a:rPr lang="en-US" sz="1600" dirty="0">
                <a:latin typeface="+mn-lt"/>
              </a:rPr>
              <a:t>Bait degradation trials</a:t>
            </a:r>
          </a:p>
          <a:p>
            <a:pPr lvl="1">
              <a:spcBef>
                <a:spcPts val="600"/>
              </a:spcBef>
            </a:pPr>
            <a:r>
              <a:rPr lang="en-US" sz="1600" dirty="0">
                <a:latin typeface="+mn-lt"/>
              </a:rPr>
              <a:t>Gull hazing trials</a:t>
            </a:r>
          </a:p>
          <a:p>
            <a:pPr lvl="1">
              <a:spcBef>
                <a:spcPts val="600"/>
              </a:spcBef>
            </a:pPr>
            <a:r>
              <a:rPr lang="en-US" sz="1600" dirty="0">
                <a:latin typeface="+mn-lt"/>
              </a:rPr>
              <a:t>Gull risk assessment</a:t>
            </a:r>
          </a:p>
          <a:p>
            <a:pPr lvl="1">
              <a:spcBef>
                <a:spcPts val="600"/>
              </a:spcBef>
            </a:pPr>
            <a:r>
              <a:rPr lang="en-US" sz="1600" dirty="0">
                <a:latin typeface="+mn-lt"/>
              </a:rPr>
              <a:t>Impacts of mice on ashy storm-petrels</a:t>
            </a:r>
          </a:p>
          <a:p>
            <a:pPr lvl="1">
              <a:spcBef>
                <a:spcPts val="600"/>
              </a:spcBef>
            </a:pPr>
            <a:r>
              <a:rPr lang="en-US" sz="1600" dirty="0">
                <a:latin typeface="+mn-lt"/>
              </a:rPr>
              <a:t>House mouse </a:t>
            </a:r>
            <a:r>
              <a:rPr lang="en-US" sz="1600" dirty="0" smtClean="0">
                <a:latin typeface="+mn-lt"/>
              </a:rPr>
              <a:t>diet</a:t>
            </a:r>
          </a:p>
          <a:p>
            <a:pPr lvl="1">
              <a:spcBef>
                <a:spcPts val="600"/>
              </a:spcBef>
            </a:pPr>
            <a:r>
              <a:rPr lang="en-US" sz="1600" dirty="0" smtClean="0">
                <a:latin typeface="+mn-lt"/>
              </a:rPr>
              <a:t>Burrowing Owl diet</a:t>
            </a:r>
            <a:endParaRPr lang="en-US" sz="1600" dirty="0">
              <a:latin typeface="+mn-lt"/>
            </a:endParaRPr>
          </a:p>
          <a:p>
            <a:pPr lvl="1">
              <a:spcBef>
                <a:spcPts val="600"/>
              </a:spcBef>
            </a:pPr>
            <a:r>
              <a:rPr lang="en-US" sz="1600" dirty="0">
                <a:latin typeface="+mn-lt"/>
              </a:rPr>
              <a:t>Salamander hazard study</a:t>
            </a:r>
          </a:p>
          <a:p>
            <a:pPr lvl="1">
              <a:spcBef>
                <a:spcPts val="600"/>
              </a:spcBef>
            </a:pPr>
            <a:r>
              <a:rPr lang="en-US" sz="1600" dirty="0">
                <a:latin typeface="+mn-lt"/>
              </a:rPr>
              <a:t>Conservation measures: Seabird, salamander, cricket, </a:t>
            </a:r>
            <a:r>
              <a:rPr lang="en-US" sz="1600" dirty="0" smtClean="0">
                <a:latin typeface="+mn-lt"/>
              </a:rPr>
              <a:t>plant </a:t>
            </a:r>
            <a:r>
              <a:rPr lang="en-US" sz="1600" dirty="0">
                <a:latin typeface="+mn-lt"/>
              </a:rPr>
              <a:t>populations</a:t>
            </a:r>
          </a:p>
          <a:p>
            <a:pPr lvl="1">
              <a:spcBef>
                <a:spcPts val="600"/>
              </a:spcBef>
            </a:pPr>
            <a:r>
              <a:rPr lang="en-US" sz="1600" dirty="0">
                <a:latin typeface="+mn-lt"/>
              </a:rPr>
              <a:t>Black abalone survey</a:t>
            </a:r>
            <a:endParaRPr lang="en-US"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96D164B-BAF1-40B6-A8D5-13CB7C771CB3}"/>
              </a:ext>
            </a:extLst>
          </p:cNvPr>
          <p:cNvSpPr txBox="1"/>
          <p:nvPr/>
        </p:nvSpPr>
        <p:spPr>
          <a:xfrm>
            <a:off x="303946" y="2400493"/>
            <a:ext cx="2605680" cy="1763688"/>
          </a:xfrm>
          <a:prstGeom prst="rect">
            <a:avLst/>
          </a:prstGeom>
          <a:noFill/>
        </p:spPr>
        <p:txBody>
          <a:bodyPr wrap="square" rtlCol="0">
            <a:spAutoFit/>
          </a:bodyPr>
          <a:lstStyle/>
          <a:p>
            <a:pPr>
              <a:lnSpc>
                <a:spcPct val="110000"/>
              </a:lnSpc>
            </a:pPr>
            <a:r>
              <a:rPr lang="en-US" sz="2000" dirty="0">
                <a:solidFill>
                  <a:srgbClr val="F1730C"/>
                </a:solidFill>
                <a:latin typeface="Century Expanded LT Std" panose="02040604060705020304" pitchFamily="18" charset="0"/>
              </a:rPr>
              <a:t>Studies conducted to inform the Southeast Farallon Island invasive mouse eradication project</a:t>
            </a:r>
          </a:p>
        </p:txBody>
      </p:sp>
      <p:sp>
        <p:nvSpPr>
          <p:cNvPr id="2" name="TextBox 1">
            <a:extLst>
              <a:ext uri="{FF2B5EF4-FFF2-40B4-BE49-F238E27FC236}">
                <a16:creationId xmlns:a16="http://schemas.microsoft.com/office/drawing/2014/main" id="{6D116577-0A0B-412C-8BB8-75480AEA3300}"/>
              </a:ext>
            </a:extLst>
          </p:cNvPr>
          <p:cNvSpPr txBox="1"/>
          <p:nvPr/>
        </p:nvSpPr>
        <p:spPr>
          <a:xfrm>
            <a:off x="3549188" y="435428"/>
            <a:ext cx="8230454" cy="523220"/>
          </a:xfrm>
          <a:prstGeom prst="rect">
            <a:avLst/>
          </a:prstGeom>
          <a:noFill/>
        </p:spPr>
        <p:txBody>
          <a:bodyPr wrap="square" rtlCol="0">
            <a:spAutoFit/>
          </a:bodyPr>
          <a:lstStyle/>
          <a:p>
            <a:r>
              <a:rPr lang="en-US" sz="2800" dirty="0">
                <a:solidFill>
                  <a:srgbClr val="007698"/>
                </a:solidFill>
              </a:rPr>
              <a:t>More than </a:t>
            </a:r>
            <a:r>
              <a:rPr lang="en-US" sz="2800" dirty="0" smtClean="0">
                <a:solidFill>
                  <a:srgbClr val="F1730C"/>
                </a:solidFill>
              </a:rPr>
              <a:t>16 </a:t>
            </a:r>
            <a:r>
              <a:rPr lang="en-US" sz="2800" dirty="0">
                <a:solidFill>
                  <a:srgbClr val="F1730C"/>
                </a:solidFill>
              </a:rPr>
              <a:t>Studies </a:t>
            </a:r>
            <a:r>
              <a:rPr lang="en-US" sz="2800" dirty="0">
                <a:solidFill>
                  <a:srgbClr val="007698"/>
                </a:solidFill>
              </a:rPr>
              <a:t>Conducted</a:t>
            </a:r>
          </a:p>
        </p:txBody>
      </p:sp>
    </p:spTree>
    <p:extLst>
      <p:ext uri="{BB962C8B-B14F-4D97-AF65-F5344CB8AC3E}">
        <p14:creationId xmlns:p14="http://schemas.microsoft.com/office/powerpoint/2010/main" val="28871648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69A788E4-08F8-4D9E-8588-0052AEF8513F}"/>
</file>

<file path=customXml/itemProps2.xml><?xml version="1.0" encoding="utf-8"?>
<ds:datastoreItem xmlns:ds="http://schemas.openxmlformats.org/officeDocument/2006/customXml" ds:itemID="{D39FDAC4-BDB6-4FCB-926B-09EBB2956C53}"/>
</file>

<file path=customXml/itemProps3.xml><?xml version="1.0" encoding="utf-8"?>
<ds:datastoreItem xmlns:ds="http://schemas.openxmlformats.org/officeDocument/2006/customXml" ds:itemID="{6622850E-A3C3-40AA-A5E4-FCD7C17ED939}"/>
</file>

<file path=docProps/app.xml><?xml version="1.0" encoding="utf-8"?>
<Properties xmlns="http://schemas.openxmlformats.org/officeDocument/2006/extended-properties" xmlns:vt="http://schemas.openxmlformats.org/officeDocument/2006/docPropsVTypes">
  <Template/>
  <TotalTime>13567</TotalTime>
  <Words>4658</Words>
  <Application>Microsoft Office PowerPoint</Application>
  <PresentationFormat>Widescreen</PresentationFormat>
  <Paragraphs>495</Paragraphs>
  <Slides>55</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Calibri</vt:lpstr>
      <vt:lpstr>Century Expanded LT Std</vt:lpstr>
      <vt:lpstr>Century Gothic</vt:lpstr>
      <vt:lpstr>Century Schoolbook</vt:lpstr>
      <vt:lpstr>Times New Roman</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Contingency Planning </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554</cp:revision>
  <dcterms:created xsi:type="dcterms:W3CDTF">2019-08-01T23:51:04Z</dcterms:created>
  <dcterms:modified xsi:type="dcterms:W3CDTF">2020-02-14T23:21:54Z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639900.000000000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